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60" r:id="rId5"/>
    <p:sldId id="261" r:id="rId6"/>
    <p:sldId id="276" r:id="rId7"/>
    <p:sldId id="259" r:id="rId8"/>
    <p:sldId id="262" r:id="rId9"/>
    <p:sldId id="263" r:id="rId10"/>
    <p:sldId id="266" r:id="rId11"/>
    <p:sldId id="274" r:id="rId12"/>
    <p:sldId id="267" r:id="rId13"/>
    <p:sldId id="270" r:id="rId14"/>
    <p:sldId id="271" r:id="rId15"/>
    <p:sldId id="269" r:id="rId16"/>
    <p:sldId id="272" r:id="rId17"/>
    <p:sldId id="275" r:id="rId18"/>
    <p:sldId id="287" r:id="rId19"/>
    <p:sldId id="285" r:id="rId20"/>
    <p:sldId id="273" r:id="rId21"/>
    <p:sldId id="265" r:id="rId22"/>
    <p:sldId id="277" r:id="rId23"/>
    <p:sldId id="278" r:id="rId24"/>
    <p:sldId id="279" r:id="rId25"/>
    <p:sldId id="293" r:id="rId26"/>
    <p:sldId id="294" r:id="rId27"/>
    <p:sldId id="295" r:id="rId28"/>
    <p:sldId id="288" r:id="rId29"/>
    <p:sldId id="268" r:id="rId30"/>
    <p:sldId id="289" r:id="rId31"/>
    <p:sldId id="290" r:id="rId32"/>
    <p:sldId id="291" r:id="rId33"/>
    <p:sldId id="292" r:id="rId34"/>
    <p:sldId id="280" r:id="rId35"/>
    <p:sldId id="296" r:id="rId36"/>
    <p:sldId id="282" r:id="rId37"/>
    <p:sldId id="284" r:id="rId38"/>
    <p:sldId id="281" r:id="rId39"/>
    <p:sldId id="28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374" autoAdjust="0"/>
  </p:normalViewPr>
  <p:slideViewPr>
    <p:cSldViewPr snapToGrid="0">
      <p:cViewPr varScale="1">
        <p:scale>
          <a:sx n="75" d="100"/>
          <a:sy n="75" d="100"/>
        </p:scale>
        <p:origin x="67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B525C-EBB7-4424-9890-934B59CC0594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34644-EA10-4666-8FBA-75A7EBD5C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221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ickedengine.net/2018/01/10/optimizing-tile-based-light-culling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uranszkij.files.wordpress.com/2018/01/advanced_culling1.gif?w=640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driancourreges.com/blog/2016/09/09/doom-2016-graphics-study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advancedgraphics.marries.nl/presentationslides/09_clustered_deferred_and_forward_shading.pdf" TargetMode="Externa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707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66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451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SIMD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465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https://blog.csdn.net/wolf96/article/details/85541991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0625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https://blog.csdn.net/wolf96/article/details/85541991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608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Mask</a:t>
            </a:r>
            <a:r>
              <a:rPr lang="zh-CN" altLang="en-US" dirty="0" smtClean="0"/>
              <a:t>怎么求？见</a:t>
            </a:r>
            <a:r>
              <a:rPr lang="en-US" altLang="zh-CN" dirty="0" smtClean="0">
                <a:hlinkClick r:id="rId3"/>
              </a:rPr>
              <a:t>https://wickedengine.net/2018/01/10/optimizing-tile-based-light-culling/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8616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https://turanszkij.files.wordpress.com/2018/01/advanced_culling1.gif?w=640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648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</a:t>
            </a:r>
            <a:r>
              <a:rPr lang="en-US" altLang="zh-CN" dirty="0" smtClean="0"/>
              <a:t>blog.csdn.net/magr_lemon/article/details/84571369</a:t>
            </a:r>
          </a:p>
          <a:p>
            <a:r>
              <a:rPr lang="en-US" altLang="zh-CN" dirty="0" smtClean="0">
                <a:hlinkClick r:id="rId3"/>
              </a:rPr>
              <a:t>http://www.adriancourreges.com/blog/2016/09/09/doom-2016-graphics-study/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http://advancedgraphics.marries.nl/presentationslides/09_clustered_deferred_and_forward_shading.pdf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469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602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https://stackoverflow.com/questions/33808005/why-is-scissor-test-behind-fragment-operation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54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0026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10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930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833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https://gdbooks.gitbooks.io/3dcollisions/content/Chapter1/closest_point_aabb.html</a:t>
            </a:r>
          </a:p>
          <a:p>
            <a:r>
              <a:rPr lang="en-US" altLang="zh-CN" dirty="0"/>
              <a:t>https://gdbooks.gitbooks.io/3dcollisions/content/Chapter2/static_sphere_aabb.html</a:t>
            </a:r>
          </a:p>
          <a:p>
            <a:r>
              <a:rPr lang="en-US" altLang="zh-CN" dirty="0"/>
              <a:t>https://github.com/erich666/GraphicsGems/blob/master/gems/BoxSphere.c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322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https://gdbooks.gitbooks.io/3dcollisions/content/Chapter1/closest_point_aabb.html</a:t>
            </a:r>
          </a:p>
          <a:p>
            <a:r>
              <a:rPr lang="en-US" altLang="zh-CN" dirty="0"/>
              <a:t>https://gdbooks.gitbooks.io/3dcollisions/content/Chapter2/static_sphere_aabb.html</a:t>
            </a:r>
          </a:p>
          <a:p>
            <a:r>
              <a:rPr lang="en-US" altLang="zh-CN" dirty="0"/>
              <a:t>https://github.com/erich666/GraphicsGems/blob/master/gems/BoxSphere.c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8571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B34644-EA10-4666-8FBA-75A7EBD5C60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206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2019/8/15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89FA65-8499-4D7D-BD4F-7EF2A7FA4E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Tiled Based Rendering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66AF21-7627-4EEE-8FE3-160D4387B5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Forward+ </a:t>
            </a:r>
          </a:p>
          <a:p>
            <a:r>
              <a:rPr lang="en-US" altLang="zh-CN" dirty="0"/>
              <a:t>Clustered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4903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21FC3A-C2BF-43AB-8690-94D25700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如何求</a:t>
            </a:r>
            <a:r>
              <a:rPr lang="en-US" altLang="zh-CN" dirty="0"/>
              <a:t>Tile Frustum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7E08FD-6DA9-45DD-90DD-191D1CA55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前后</a:t>
            </a:r>
            <a:r>
              <a:rPr lang="en-US" altLang="zh-CN" dirty="0"/>
              <a:t>Plane</a:t>
            </a:r>
          </a:p>
          <a:p>
            <a:pPr lvl="1"/>
            <a:r>
              <a:rPr lang="zh-CN" altLang="en-US" dirty="0"/>
              <a:t>求</a:t>
            </a:r>
            <a:r>
              <a:rPr lang="en-US" altLang="zh-CN" dirty="0"/>
              <a:t>Tile</a:t>
            </a:r>
            <a:r>
              <a:rPr lang="zh-CN" altLang="en-US" dirty="0"/>
              <a:t>的</a:t>
            </a:r>
            <a:r>
              <a:rPr lang="en-US" altLang="zh-CN" dirty="0"/>
              <a:t>Min</a:t>
            </a:r>
            <a:r>
              <a:rPr lang="zh-CN" altLang="en-US" dirty="0"/>
              <a:t>和</a:t>
            </a:r>
            <a:r>
              <a:rPr lang="en-US" altLang="zh-CN" dirty="0"/>
              <a:t>Max</a:t>
            </a:r>
            <a:r>
              <a:rPr lang="zh-CN" altLang="en-US" dirty="0"/>
              <a:t>深度</a:t>
            </a:r>
            <a:r>
              <a:rPr lang="en-US" altLang="zh-CN" dirty="0"/>
              <a:t>(View Space)</a:t>
            </a:r>
          </a:p>
          <a:p>
            <a:pPr lvl="1"/>
            <a:r>
              <a:rPr lang="zh-CN" altLang="en-US" dirty="0">
                <a:solidFill>
                  <a:schemeClr val="accent1"/>
                </a:solidFill>
              </a:rPr>
              <a:t>蓝色是物体；</a:t>
            </a:r>
            <a:r>
              <a:rPr lang="zh-CN" altLang="en-US" dirty="0">
                <a:solidFill>
                  <a:schemeClr val="accent4"/>
                </a:solidFill>
              </a:rPr>
              <a:t>黄色是光源</a:t>
            </a:r>
            <a:endParaRPr lang="en-US" altLang="zh-CN" dirty="0">
              <a:solidFill>
                <a:schemeClr val="accent4"/>
              </a:solidFill>
            </a:endParaRPr>
          </a:p>
          <a:p>
            <a:pPr lvl="1"/>
            <a:r>
              <a:rPr lang="zh-CN" altLang="en-US" dirty="0"/>
              <a:t>可以放在</a:t>
            </a:r>
            <a:r>
              <a:rPr lang="en-US" altLang="zh-CN" dirty="0" err="1"/>
              <a:t>LightCulling</a:t>
            </a:r>
            <a:r>
              <a:rPr lang="zh-CN" altLang="en-US" dirty="0"/>
              <a:t>步骤一起算</a:t>
            </a:r>
            <a:endParaRPr lang="en-US" altLang="zh-CN" dirty="0"/>
          </a:p>
          <a:p>
            <a:r>
              <a:rPr lang="zh-CN" altLang="en-US" dirty="0"/>
              <a:t>实现</a:t>
            </a:r>
            <a:endParaRPr lang="en-US" altLang="zh-CN" dirty="0"/>
          </a:p>
          <a:p>
            <a:pPr lvl="1"/>
            <a:r>
              <a:rPr lang="en-US" altLang="zh-CN" dirty="0" err="1"/>
              <a:t>precomputeFrustums.compute</a:t>
            </a:r>
            <a:endParaRPr lang="en-US" altLang="zh-CN" dirty="0"/>
          </a:p>
        </p:txBody>
      </p:sp>
      <p:pic>
        <p:nvPicPr>
          <p:cNvPr id="4098" name="Picture 2" descr="Min and Max Depth per Tile">
            <a:extLst>
              <a:ext uri="{FF2B5EF4-FFF2-40B4-BE49-F238E27FC236}">
                <a16:creationId xmlns:a16="http://schemas.microsoft.com/office/drawing/2014/main" id="{7D5AB15A-00C7-4F4C-BC34-76B4CCBB7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926" y="79382"/>
            <a:ext cx="3356068" cy="295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D5A9F8F-6849-4243-ACAF-292F651F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24" y="5779950"/>
            <a:ext cx="6893785" cy="106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F178DD-85E2-4FB6-A0B5-947F8FF4B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25" y="4773336"/>
            <a:ext cx="6848218" cy="9391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B457C70-E710-4347-B34F-1524AA20B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654011"/>
            <a:ext cx="5857875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71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F83BF-CD20-4AD9-8DD6-079B14DA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ComputeShader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B5FFA3-FE39-4759-92BC-A82BDC7D0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Dispatch (x, y, z) </a:t>
            </a:r>
            <a:r>
              <a:rPr lang="zh-CN" altLang="en-US" dirty="0"/>
              <a:t>與 </a:t>
            </a:r>
            <a:r>
              <a:rPr lang="en-US" altLang="zh-CN" dirty="0" err="1"/>
              <a:t>numthreads</a:t>
            </a:r>
            <a:r>
              <a:rPr lang="en-US" altLang="zh-CN" dirty="0"/>
              <a:t> (x, y, z)</a:t>
            </a:r>
          </a:p>
          <a:p>
            <a:pPr lvl="1"/>
            <a:r>
              <a:rPr lang="en-US" altLang="zh-CN" dirty="0" err="1"/>
              <a:t>Dispatch.x</a:t>
            </a:r>
            <a:r>
              <a:rPr lang="en-US" altLang="zh-CN" dirty="0"/>
              <a:t> * </a:t>
            </a:r>
            <a:r>
              <a:rPr lang="en-US" altLang="zh-CN" dirty="0" err="1"/>
              <a:t>numthreads.x</a:t>
            </a:r>
            <a:r>
              <a:rPr lang="en-US" altLang="zh-CN" dirty="0"/>
              <a:t> </a:t>
            </a:r>
            <a:r>
              <a:rPr lang="zh-CN" altLang="en-US" dirty="0"/>
              <a:t>等于宽度；</a:t>
            </a:r>
            <a:r>
              <a:rPr lang="en-US" altLang="zh-CN" dirty="0" err="1"/>
              <a:t>Dispatch.y</a:t>
            </a:r>
            <a:r>
              <a:rPr lang="en-US" altLang="zh-CN" dirty="0"/>
              <a:t> * </a:t>
            </a:r>
            <a:r>
              <a:rPr lang="en-US" altLang="zh-CN" dirty="0" err="1"/>
              <a:t>numthreads.y</a:t>
            </a:r>
            <a:r>
              <a:rPr lang="en-US" altLang="zh-CN" dirty="0"/>
              <a:t> </a:t>
            </a:r>
            <a:r>
              <a:rPr lang="zh-CN" altLang="en-US" dirty="0"/>
              <a:t>等于高度</a:t>
            </a:r>
            <a:endParaRPr lang="en-US" altLang="zh-CN" dirty="0"/>
          </a:p>
          <a:p>
            <a:pPr lvl="1"/>
            <a:r>
              <a:rPr lang="en-US" altLang="zh-CN" dirty="0" err="1"/>
              <a:t>numthreads</a:t>
            </a:r>
            <a:r>
              <a:rPr lang="en-US" altLang="zh-CN" dirty="0"/>
              <a:t> (x, y, z)</a:t>
            </a:r>
            <a:r>
              <a:rPr lang="zh-CN" altLang="en-US" dirty="0"/>
              <a:t>作为一个</a:t>
            </a:r>
            <a:r>
              <a:rPr lang="en-US" altLang="zh-CN" dirty="0"/>
              <a:t>Group</a:t>
            </a:r>
          </a:p>
          <a:p>
            <a:pPr lvl="2"/>
            <a:r>
              <a:rPr lang="zh-CN" altLang="en-US" dirty="0" smtClean="0"/>
              <a:t>每个</a:t>
            </a:r>
            <a:r>
              <a:rPr lang="zh-CN" altLang="en-US" dirty="0"/>
              <a:t>硬件</a:t>
            </a:r>
            <a:r>
              <a:rPr lang="zh-CN" altLang="en-US" dirty="0" smtClean="0"/>
              <a:t>核心处理一</a:t>
            </a:r>
            <a:r>
              <a:rPr lang="zh-CN" altLang="en-US" dirty="0"/>
              <a:t>个</a:t>
            </a:r>
            <a:r>
              <a:rPr lang="en-US" altLang="zh-CN" dirty="0"/>
              <a:t>Group</a:t>
            </a:r>
          </a:p>
          <a:p>
            <a:pPr lvl="2"/>
            <a:r>
              <a:rPr lang="en-US" altLang="zh-CN" dirty="0"/>
              <a:t>Group Size</a:t>
            </a:r>
            <a:r>
              <a:rPr lang="zh-CN" altLang="en-US" dirty="0"/>
              <a:t>为</a:t>
            </a:r>
            <a:r>
              <a:rPr lang="en-US" altLang="zh-CN" dirty="0" err="1"/>
              <a:t>numthreads.x</a:t>
            </a:r>
            <a:r>
              <a:rPr lang="en-US" altLang="zh-CN" dirty="0"/>
              <a:t> * </a:t>
            </a:r>
            <a:r>
              <a:rPr lang="en-US" altLang="zh-CN" dirty="0" err="1"/>
              <a:t>numthreads.y</a:t>
            </a:r>
            <a:r>
              <a:rPr lang="en-US" altLang="zh-CN" dirty="0"/>
              <a:t> * </a:t>
            </a:r>
            <a:r>
              <a:rPr lang="en-US" altLang="zh-CN" dirty="0" err="1"/>
              <a:t>numthreads.z</a:t>
            </a:r>
            <a:r>
              <a:rPr lang="en-US" altLang="zh-CN" dirty="0"/>
              <a:t> </a:t>
            </a:r>
            <a:r>
              <a:rPr lang="zh-CN" altLang="en-US" dirty="0"/>
              <a:t>，必須小於等於 </a:t>
            </a:r>
            <a:r>
              <a:rPr lang="en-US" altLang="zh-CN" dirty="0"/>
              <a:t>1024</a:t>
            </a:r>
          </a:p>
          <a:p>
            <a:pPr lvl="2"/>
            <a:r>
              <a:rPr lang="zh-CN" altLang="en-US" dirty="0"/>
              <a:t>同一</a:t>
            </a:r>
            <a:r>
              <a:rPr lang="en-US" altLang="zh-CN" dirty="0"/>
              <a:t>Group</a:t>
            </a:r>
            <a:r>
              <a:rPr lang="zh-CN" altLang="en-US" dirty="0"/>
              <a:t>内：</a:t>
            </a:r>
            <a:endParaRPr lang="en-US" altLang="zh-CN" dirty="0"/>
          </a:p>
          <a:p>
            <a:pPr lvl="3"/>
            <a:r>
              <a:rPr lang="zh-CN" altLang="en-US" dirty="0"/>
              <a:t>可同步 </a:t>
            </a:r>
            <a:r>
              <a:rPr lang="en-US" altLang="zh-CN" dirty="0" err="1"/>
              <a:t>GroupMemoryBarrierWithGroupSync</a:t>
            </a:r>
            <a:r>
              <a:rPr lang="en-US" altLang="zh-CN" dirty="0"/>
              <a:t>()</a:t>
            </a:r>
          </a:p>
          <a:p>
            <a:pPr lvl="3"/>
            <a:r>
              <a:rPr lang="zh-CN" altLang="en-US" dirty="0"/>
              <a:t>可共享变量 </a:t>
            </a:r>
            <a:r>
              <a:rPr lang="en-US" altLang="zh-CN" dirty="0" err="1"/>
              <a:t>groupshared</a:t>
            </a:r>
            <a:endParaRPr lang="en-US" altLang="zh-CN" dirty="0"/>
          </a:p>
          <a:p>
            <a:pPr lvl="1"/>
            <a:r>
              <a:rPr lang="en-US" altLang="zh-CN" dirty="0" err="1"/>
              <a:t>RWStructuredBuffer</a:t>
            </a:r>
            <a:endParaRPr lang="en-US" altLang="zh-CN" dirty="0"/>
          </a:p>
          <a:p>
            <a:pPr lvl="2"/>
            <a:r>
              <a:rPr lang="en-US" altLang="zh-CN" dirty="0"/>
              <a:t>Struct</a:t>
            </a:r>
            <a:r>
              <a:rPr lang="zh-CN" altLang="en-US" dirty="0"/>
              <a:t>数组，存光源，视椎体数据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AFB07-5754-4D76-8576-5F61812DE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79" y="5404128"/>
            <a:ext cx="6656880" cy="14538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2F8466-2E1D-482E-82B5-252780EF5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413" y="4001294"/>
            <a:ext cx="2958448" cy="299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389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E90711-00E3-4656-A1B8-CFAB0C41C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322C2-75B4-4B75-B95B-75438CF185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Opaque: </a:t>
            </a:r>
          </a:p>
          <a:p>
            <a:pPr lvl="1"/>
            <a:r>
              <a:rPr lang="zh-CN" altLang="en-US" dirty="0"/>
              <a:t>保留</a:t>
            </a:r>
            <a:r>
              <a:rPr lang="en-US" altLang="zh-CN" dirty="0"/>
              <a:t>Min</a:t>
            </a:r>
            <a:r>
              <a:rPr lang="zh-CN" altLang="en-US" dirty="0"/>
              <a:t>和</a:t>
            </a:r>
            <a:r>
              <a:rPr lang="en-US" altLang="zh-CN" dirty="0"/>
              <a:t>Max Depth</a:t>
            </a:r>
            <a:r>
              <a:rPr lang="zh-CN" altLang="en-US" dirty="0"/>
              <a:t>之间的</a:t>
            </a:r>
            <a:endParaRPr lang="en-US" altLang="zh-CN" dirty="0"/>
          </a:p>
          <a:p>
            <a:pPr lvl="2"/>
            <a:r>
              <a:rPr lang="en-US" altLang="zh-CN" dirty="0"/>
              <a:t>Light1: </a:t>
            </a:r>
            <a:r>
              <a:rPr lang="zh-CN" altLang="en-US" dirty="0"/>
              <a:t>在</a:t>
            </a:r>
            <a:r>
              <a:rPr lang="en-US" altLang="zh-CN" dirty="0"/>
              <a:t>Tile2</a:t>
            </a:r>
            <a:r>
              <a:rPr lang="zh-CN" altLang="en-US" dirty="0"/>
              <a:t>被剔</a:t>
            </a:r>
            <a:endParaRPr lang="en-US" altLang="zh-CN" dirty="0"/>
          </a:p>
          <a:p>
            <a:pPr lvl="3"/>
            <a:r>
              <a:rPr lang="zh-CN" altLang="en-US" dirty="0"/>
              <a:t>在</a:t>
            </a:r>
            <a:r>
              <a:rPr lang="en-US" altLang="zh-CN" dirty="0"/>
              <a:t>Tile1</a:t>
            </a:r>
            <a:r>
              <a:rPr lang="zh-CN" altLang="en-US" dirty="0"/>
              <a:t>虽然没照到任何物体，但没被剔</a:t>
            </a:r>
            <a:r>
              <a:rPr lang="en-US" altLang="zh-CN" dirty="0"/>
              <a:t>(</a:t>
            </a:r>
            <a:r>
              <a:rPr lang="zh-CN" altLang="en-US" dirty="0"/>
              <a:t>局限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Light2: </a:t>
            </a:r>
            <a:r>
              <a:rPr lang="zh-CN" altLang="en-US" dirty="0"/>
              <a:t>加到</a:t>
            </a:r>
            <a:r>
              <a:rPr lang="en-US" altLang="zh-CN" dirty="0"/>
              <a:t>Tile2</a:t>
            </a:r>
            <a:r>
              <a:rPr lang="zh-CN" altLang="en-US" dirty="0"/>
              <a:t>和</a:t>
            </a:r>
            <a:r>
              <a:rPr lang="en-US" altLang="zh-CN" dirty="0"/>
              <a:t>3; </a:t>
            </a:r>
            <a:r>
              <a:rPr lang="zh-CN" altLang="en-US" dirty="0"/>
              <a:t>在</a:t>
            </a:r>
            <a:r>
              <a:rPr lang="en-US" altLang="zh-CN" dirty="0"/>
              <a:t>Tile4</a:t>
            </a:r>
            <a:r>
              <a:rPr lang="zh-CN" altLang="en-US" dirty="0"/>
              <a:t>被剔</a:t>
            </a:r>
            <a:endParaRPr lang="en-US" altLang="zh-CN" dirty="0"/>
          </a:p>
          <a:p>
            <a:pPr lvl="2"/>
            <a:r>
              <a:rPr lang="en-US" altLang="zh-CN" dirty="0"/>
              <a:t>Light3: </a:t>
            </a:r>
            <a:r>
              <a:rPr lang="zh-CN" altLang="en-US" dirty="0"/>
              <a:t>在</a:t>
            </a:r>
            <a:r>
              <a:rPr lang="en-US" altLang="zh-CN" dirty="0"/>
              <a:t>Tile4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被剔，被</a:t>
            </a:r>
            <a:r>
              <a:rPr lang="en-US" altLang="zh-CN" dirty="0"/>
              <a:t>Obj3</a:t>
            </a:r>
            <a:r>
              <a:rPr lang="zh-CN" altLang="en-US" dirty="0"/>
              <a:t>遮挡了</a:t>
            </a:r>
            <a:endParaRPr lang="en-US" altLang="zh-CN" dirty="0"/>
          </a:p>
          <a:p>
            <a:pPr lvl="2"/>
            <a:r>
              <a:rPr lang="en-US" altLang="zh-CN" dirty="0"/>
              <a:t>Light4: </a:t>
            </a:r>
            <a:r>
              <a:rPr lang="zh-CN" altLang="en-US" dirty="0"/>
              <a:t>在</a:t>
            </a:r>
            <a:r>
              <a:rPr lang="en-US" altLang="zh-CN" dirty="0"/>
              <a:t>Tile6</a:t>
            </a:r>
            <a:r>
              <a:rPr lang="zh-CN" altLang="en-US" dirty="0"/>
              <a:t>被剔，加到</a:t>
            </a:r>
            <a:r>
              <a:rPr lang="en-US" altLang="zh-CN" dirty="0"/>
              <a:t>Tile7</a:t>
            </a:r>
          </a:p>
          <a:p>
            <a:r>
              <a:rPr lang="en-US" altLang="zh-CN" dirty="0"/>
              <a:t>Transparent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只能剔除</a:t>
            </a:r>
            <a:r>
              <a:rPr lang="en-US" altLang="zh-CN" dirty="0"/>
              <a:t>Max Depth</a:t>
            </a:r>
            <a:r>
              <a:rPr lang="zh-CN" altLang="en-US" dirty="0"/>
              <a:t>后的</a:t>
            </a:r>
            <a:endParaRPr lang="en-US" altLang="zh-CN" dirty="0"/>
          </a:p>
          <a:p>
            <a:pPr lvl="2"/>
            <a:r>
              <a:rPr lang="en-US" altLang="zh-CN" dirty="0"/>
              <a:t>Depth</a:t>
            </a:r>
            <a:r>
              <a:rPr lang="zh-CN" altLang="en-US" dirty="0"/>
              <a:t>由</a:t>
            </a:r>
            <a:r>
              <a:rPr lang="en-US" altLang="zh-CN" dirty="0"/>
              <a:t>Opaque</a:t>
            </a:r>
            <a:r>
              <a:rPr lang="zh-CN" altLang="en-US" dirty="0"/>
              <a:t>生成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64DD12-98BB-463C-8FEE-ED64EE91C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323" y="6409404"/>
            <a:ext cx="3023532" cy="4308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64D822-E92D-40BE-9933-4F8DBBBEE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1277" y="73959"/>
            <a:ext cx="3234983" cy="33023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618647-8D84-46C8-B4A4-C390DD469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9136" y="3429000"/>
            <a:ext cx="3377124" cy="330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30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A5BFE-FA76-4BB1-B3D9-35D1A46A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432D48-B67E-4EFD-8768-2B17B2986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Point Light</a:t>
            </a:r>
          </a:p>
          <a:p>
            <a:pPr lvl="1"/>
            <a:r>
              <a:rPr lang="zh-CN" altLang="en-US" dirty="0"/>
              <a:t>判断球体不在视椎体内</a:t>
            </a:r>
            <a:endParaRPr lang="en-US" altLang="zh-CN" dirty="0"/>
          </a:p>
          <a:p>
            <a:pPr lvl="2"/>
            <a:r>
              <a:rPr lang="en-US" altLang="zh-CN" dirty="0"/>
              <a:t>Culling Plane</a:t>
            </a:r>
            <a:r>
              <a:rPr lang="zh-CN" altLang="en-US" dirty="0"/>
              <a:t>的法线朝里，分成正负半空间</a:t>
            </a:r>
            <a:endParaRPr lang="en-US" altLang="zh-CN" dirty="0"/>
          </a:p>
          <a:p>
            <a:pPr lvl="2"/>
            <a:r>
              <a:rPr lang="zh-CN" altLang="en-US" dirty="0"/>
              <a:t>剔除条件：判断球体是否完全在某一个</a:t>
            </a:r>
            <a:r>
              <a:rPr lang="en-US" altLang="zh-CN" dirty="0"/>
              <a:t>Plane</a:t>
            </a:r>
            <a:r>
              <a:rPr lang="zh-CN" altLang="en-US" dirty="0"/>
              <a:t>的负半空间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0E9270-42FC-4086-8758-1521BE1BD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329" y="181820"/>
            <a:ext cx="3897639" cy="24640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4954186-74B2-4C47-B2A4-026E885273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760" y="2980044"/>
            <a:ext cx="2975624" cy="24640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D786628-E0A3-4F77-9016-B69E81A13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81" y="3552973"/>
            <a:ext cx="7094508" cy="10595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B4A3C4-36E8-499A-B96C-D0D3BA5C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81" y="4719537"/>
            <a:ext cx="5371750" cy="260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78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61087A-31BC-4E9B-8ABA-877A5CE07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E4D92-0334-4BC5-8699-94E06611E8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Spot Light</a:t>
            </a:r>
          </a:p>
          <a:p>
            <a:pPr lvl="1"/>
            <a:r>
              <a:rPr lang="zh-CN" altLang="en-US" dirty="0"/>
              <a:t>求与</a:t>
            </a:r>
            <a:r>
              <a:rPr lang="en-US" altLang="zh-CN" dirty="0"/>
              <a:t>Plane</a:t>
            </a:r>
            <a:r>
              <a:rPr lang="zh-CN" altLang="en-US" dirty="0"/>
              <a:t>最近的一点</a:t>
            </a:r>
            <a:r>
              <a:rPr lang="en-US" altLang="zh-CN" dirty="0"/>
              <a:t>Q</a:t>
            </a:r>
          </a:p>
          <a:p>
            <a:pPr lvl="1"/>
            <a:r>
              <a:rPr lang="zh-CN" altLang="en-US" dirty="0"/>
              <a:t>剔除条件：判断</a:t>
            </a:r>
            <a:r>
              <a:rPr lang="en-US" altLang="zh-CN" dirty="0"/>
              <a:t>T</a:t>
            </a:r>
            <a:r>
              <a:rPr lang="zh-CN" altLang="en-US" dirty="0"/>
              <a:t>和</a:t>
            </a:r>
            <a:r>
              <a:rPr lang="en-US" altLang="zh-CN" dirty="0"/>
              <a:t>Q</a:t>
            </a:r>
            <a:r>
              <a:rPr lang="zh-CN" altLang="en-US" dirty="0"/>
              <a:t>同时在负半平面</a:t>
            </a:r>
            <a:endParaRPr lang="en-US" altLang="zh-CN" dirty="0"/>
          </a:p>
          <a:p>
            <a:pPr lvl="2"/>
            <a:r>
              <a:rPr lang="zh-CN" altLang="en-US" dirty="0"/>
              <a:t>求底部跟</a:t>
            </a:r>
            <a:r>
              <a:rPr lang="en-US" altLang="zh-CN" dirty="0"/>
              <a:t>N</a:t>
            </a:r>
            <a:r>
              <a:rPr lang="zh-CN" altLang="en-US" dirty="0"/>
              <a:t>同向的</a:t>
            </a:r>
            <a:r>
              <a:rPr lang="en-US" altLang="zh-CN" dirty="0"/>
              <a:t>m</a:t>
            </a:r>
          </a:p>
          <a:p>
            <a:pPr marL="914400" lvl="2" indent="0">
              <a:buNone/>
            </a:pPr>
            <a:endParaRPr lang="en-US" altLang="zh-CN" dirty="0"/>
          </a:p>
        </p:txBody>
      </p:sp>
      <p:pic>
        <p:nvPicPr>
          <p:cNvPr id="4098" name="Picture 2" descr="Cone-Plane Intersection">
            <a:extLst>
              <a:ext uri="{FF2B5EF4-FFF2-40B4-BE49-F238E27FC236}">
                <a16:creationId xmlns:a16="http://schemas.microsoft.com/office/drawing/2014/main" id="{89D8DCFF-D524-490B-AE6A-1E9A95CFD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396" y="278739"/>
            <a:ext cx="4557418" cy="230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5B533F-319F-4C52-AAB0-EF733C8F9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854" y="2750423"/>
            <a:ext cx="5024437" cy="2818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E333DE-4702-464F-A1E1-D1C07A452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667" y="4012469"/>
            <a:ext cx="3171825" cy="8191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30FB19C-E47B-494A-9B02-200AEBFC9F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709" y="4712872"/>
            <a:ext cx="3781425" cy="1047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E1969A-4C5F-4643-A35A-263A5CA066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40408" y="5743575"/>
            <a:ext cx="2381250" cy="8667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EB4E847-4EDC-4437-B28A-2FAB88C717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4601" y="4831619"/>
            <a:ext cx="4005129" cy="139672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76CC14-A41E-4A24-BA14-D4C6C95C06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0284" y="4434617"/>
            <a:ext cx="4198668" cy="26671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E27CB0-E019-4FA9-80A3-86643FCF25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07134" y="3453033"/>
            <a:ext cx="5800725" cy="9096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64FEDEF-FBAE-4A16-81DD-CA34123E26A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4601" y="45031"/>
            <a:ext cx="3159384" cy="210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569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3DF63E-059E-48D9-AA6F-27D28415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FEE71C-180C-409A-89FD-CE1FA7AB2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结果怎么放</a:t>
            </a:r>
            <a:endParaRPr lang="en-US" altLang="zh-CN" dirty="0"/>
          </a:p>
          <a:p>
            <a:pPr lvl="1"/>
            <a:r>
              <a:rPr lang="en-US" altLang="zh-CN" dirty="0"/>
              <a:t>Light Grid </a:t>
            </a:r>
            <a:r>
              <a:rPr lang="en-US" altLang="zh-CN" dirty="0">
                <a:sym typeface="Wingdings" panose="05000000000000000000" pitchFamily="2" charset="2"/>
              </a:rPr>
              <a:t> Tile</a:t>
            </a:r>
          </a:p>
          <a:p>
            <a:pPr lvl="1"/>
            <a:r>
              <a:rPr lang="en-US" altLang="zh-CN" dirty="0">
                <a:sym typeface="Wingdings" panose="05000000000000000000" pitchFamily="2" charset="2"/>
              </a:rPr>
              <a:t>2DTexture</a:t>
            </a:r>
            <a:endParaRPr lang="zh-CN" altLang="en-US" dirty="0"/>
          </a:p>
        </p:txBody>
      </p:sp>
      <p:pic>
        <p:nvPicPr>
          <p:cNvPr id="3074" name="Picture 2" descr="Light List Data Structure">
            <a:extLst>
              <a:ext uri="{FF2B5EF4-FFF2-40B4-BE49-F238E27FC236}">
                <a16:creationId xmlns:a16="http://schemas.microsoft.com/office/drawing/2014/main" id="{CD8F4C88-026F-423F-98BE-CF06738FD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954" y="1325461"/>
            <a:ext cx="6526253" cy="516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3DE7111-DCC0-4FE9-B110-9E0DF41C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03" y="4146429"/>
            <a:ext cx="4964283" cy="138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8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50BFB2-C3A1-48E8-BD15-B15BE0DF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E28F13-38A0-41B4-A624-E94C74CF0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LightCulling.compute</a:t>
            </a:r>
            <a:endParaRPr lang="en-US" altLang="zh-CN" dirty="0"/>
          </a:p>
          <a:p>
            <a:r>
              <a:rPr lang="zh-CN" altLang="en-US" dirty="0"/>
              <a:t>对应关系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Group =&gt; </a:t>
            </a:r>
            <a:r>
              <a:rPr lang="zh-CN" altLang="en-US" dirty="0"/>
              <a:t>一个</a:t>
            </a:r>
            <a:r>
              <a:rPr lang="en-US" altLang="zh-CN" dirty="0"/>
              <a:t>Tile</a:t>
            </a:r>
          </a:p>
          <a:p>
            <a:pPr lvl="2"/>
            <a:r>
              <a:rPr lang="en-US" altLang="zh-CN" dirty="0"/>
              <a:t>Group</a:t>
            </a:r>
            <a:r>
              <a:rPr lang="zh-CN" altLang="en-US" dirty="0"/>
              <a:t>内有</a:t>
            </a:r>
            <a:r>
              <a:rPr lang="en-US" altLang="zh-CN" dirty="0" err="1"/>
              <a:t>groupshared</a:t>
            </a:r>
            <a:r>
              <a:rPr lang="zh-CN" altLang="en-US" dirty="0"/>
              <a:t>变量</a:t>
            </a:r>
            <a:r>
              <a:rPr lang="en-US" altLang="zh-CN" dirty="0"/>
              <a:t>(</a:t>
            </a:r>
            <a:r>
              <a:rPr lang="zh-CN" altLang="en-US" dirty="0"/>
              <a:t>如</a:t>
            </a:r>
            <a:r>
              <a:rPr lang="en-US" altLang="zh-CN" dirty="0" err="1"/>
              <a:t>GroupFrustum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还可同步</a:t>
            </a:r>
            <a:r>
              <a:rPr lang="en-US" altLang="zh-CN" dirty="0" err="1"/>
              <a:t>GroupMemoryBarrierWithGroupSync</a:t>
            </a:r>
            <a:r>
              <a:rPr lang="en-US" altLang="zh-CN" dirty="0"/>
              <a:t>()</a:t>
            </a:r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Thread</a:t>
            </a:r>
          </a:p>
          <a:p>
            <a:pPr lvl="2"/>
            <a:r>
              <a:rPr lang="zh-CN" altLang="en-US" dirty="0"/>
              <a:t>算深度时，</a:t>
            </a:r>
            <a:r>
              <a:rPr lang="en-US" altLang="zh-CN" dirty="0"/>
              <a:t>Tile</a:t>
            </a:r>
            <a:r>
              <a:rPr lang="zh-CN" altLang="en-US" dirty="0"/>
              <a:t>的各个像素</a:t>
            </a:r>
            <a:endParaRPr lang="en-US" altLang="zh-CN" dirty="0"/>
          </a:p>
          <a:p>
            <a:pPr lvl="2"/>
            <a:r>
              <a:rPr lang="zh-CN" altLang="en-US" dirty="0"/>
              <a:t>算</a:t>
            </a:r>
            <a:r>
              <a:rPr lang="en-US" altLang="zh-CN" dirty="0"/>
              <a:t>Light Culling</a:t>
            </a:r>
            <a:r>
              <a:rPr lang="zh-CN" altLang="en-US" dirty="0"/>
              <a:t>时，对应一个光源</a:t>
            </a:r>
            <a:endParaRPr lang="en-US" altLang="zh-CN" dirty="0"/>
          </a:p>
          <a:p>
            <a:pPr lvl="3"/>
            <a:r>
              <a:rPr lang="zh-CN" altLang="en-US" dirty="0"/>
              <a:t>并行计算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66CFAC0-8881-482E-B4E7-46340CF2E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367" y="4174137"/>
            <a:ext cx="3922902" cy="1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418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0A849-A773-4165-A00C-E428D14A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Sphere AABB Intersection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BBC16-382D-415D-9352-1809C8488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False Positive</a:t>
            </a:r>
          </a:p>
          <a:p>
            <a:pPr lvl="1"/>
            <a:r>
              <a:rPr lang="zh-CN" altLang="en-US" dirty="0" smtClean="0"/>
              <a:t>前面</a:t>
            </a:r>
            <a:r>
              <a:rPr lang="en-US" altLang="zh-CN" dirty="0" smtClean="0"/>
              <a:t>Light Culling</a:t>
            </a:r>
            <a:r>
              <a:rPr lang="zh-CN" altLang="en-US" dirty="0" smtClean="0"/>
              <a:t>的</a:t>
            </a:r>
            <a:r>
              <a:rPr lang="en-US" altLang="zh-CN" dirty="0"/>
              <a:t>Frustum-sphere tests</a:t>
            </a:r>
            <a:r>
              <a:rPr lang="zh-CN" altLang="en-US" dirty="0" smtClean="0"/>
              <a:t>还</a:t>
            </a:r>
            <a:r>
              <a:rPr lang="zh-CN" altLang="en-US" dirty="0"/>
              <a:t>不是很</a:t>
            </a:r>
            <a:r>
              <a:rPr lang="zh-CN" altLang="en-US" dirty="0" smtClean="0"/>
              <a:t>准确</a:t>
            </a:r>
            <a:endParaRPr lang="en-US" altLang="zh-CN" dirty="0" smtClean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80015" y="3374944"/>
            <a:ext cx="3900681" cy="36336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3374944"/>
            <a:ext cx="3750129" cy="349213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1137" y="3345689"/>
            <a:ext cx="3948282" cy="369215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1036" y="3345689"/>
            <a:ext cx="4215773" cy="39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325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Sphere AABB Intersection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678" y="164412"/>
            <a:ext cx="12183835" cy="66935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38" y="4764768"/>
            <a:ext cx="6080461" cy="22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124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00A849-A773-4165-A00C-E428D14A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Sphere AABB Intersection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BBC16-382D-415D-9352-1809C8488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加</a:t>
            </a:r>
            <a:r>
              <a:rPr lang="zh-CN" altLang="en-US" dirty="0"/>
              <a:t>个</a:t>
            </a:r>
            <a:r>
              <a:rPr lang="en-US" altLang="zh-CN" dirty="0"/>
              <a:t>Tile Frustum</a:t>
            </a:r>
            <a:r>
              <a:rPr lang="zh-CN" altLang="en-US" dirty="0"/>
              <a:t>的</a:t>
            </a:r>
            <a:r>
              <a:rPr lang="en-US" altLang="zh-CN" dirty="0"/>
              <a:t>AABB</a:t>
            </a:r>
            <a:r>
              <a:rPr lang="zh-CN" altLang="en-US" dirty="0"/>
              <a:t>和</a:t>
            </a:r>
            <a:r>
              <a:rPr lang="en-US" altLang="zh-CN" dirty="0"/>
              <a:t>Sphere</a:t>
            </a:r>
            <a:r>
              <a:rPr lang="zh-CN" altLang="en-US" dirty="0"/>
              <a:t>的碰撞测试</a:t>
            </a:r>
            <a:endParaRPr lang="en-US" altLang="zh-CN" dirty="0"/>
          </a:p>
          <a:p>
            <a:pPr lvl="1"/>
            <a:r>
              <a:rPr lang="zh-CN" altLang="en-US" dirty="0"/>
              <a:t>原理是求</a:t>
            </a:r>
            <a:r>
              <a:rPr lang="en-US" altLang="zh-CN" dirty="0"/>
              <a:t>Sphere center</a:t>
            </a:r>
            <a:r>
              <a:rPr lang="zh-CN" altLang="en-US" dirty="0"/>
              <a:t>到</a:t>
            </a:r>
            <a:r>
              <a:rPr lang="en-US" altLang="zh-CN" dirty="0"/>
              <a:t>AABB</a:t>
            </a:r>
            <a:r>
              <a:rPr lang="zh-CN" altLang="en-US" dirty="0"/>
              <a:t>最近的一个点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AF7ADA-0998-49D7-9339-5B0B4C313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9909" y="3728008"/>
            <a:ext cx="3124200" cy="27648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F4436E-1F1C-47BA-BEEA-4DDCA274C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702" y="498135"/>
            <a:ext cx="3233407" cy="27010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ADEF8A-749E-4318-8E00-CE25E16D58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287" y="3805237"/>
            <a:ext cx="4270810" cy="3052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85ECF5-B2D8-4FA2-A11C-909EF4543A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8138" y="3956339"/>
            <a:ext cx="4741771" cy="154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9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5A208D-62D6-46AA-BCFA-09E5B3EBF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如何处理多个光源？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53453C-C3CD-44E0-B338-8983FB9DD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Forward</a:t>
            </a:r>
          </a:p>
          <a:p>
            <a:r>
              <a:rPr lang="en-US" altLang="zh-CN" dirty="0"/>
              <a:t>Deferred</a:t>
            </a:r>
          </a:p>
          <a:p>
            <a:r>
              <a:rPr lang="en-US" altLang="zh-CN" dirty="0"/>
              <a:t>Tiled Based Forward: </a:t>
            </a:r>
            <a:r>
              <a:rPr lang="en-US" altLang="zh-CN" dirty="0">
                <a:solidFill>
                  <a:schemeClr val="accent1"/>
                </a:solidFill>
              </a:rPr>
              <a:t>Forward +</a:t>
            </a:r>
          </a:p>
          <a:p>
            <a:r>
              <a:rPr lang="en-US" altLang="zh-CN" dirty="0"/>
              <a:t>Tiled Based </a:t>
            </a:r>
            <a:r>
              <a:rPr lang="en-US" altLang="zh-CN" dirty="0" smtClean="0"/>
              <a:t>Deferred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48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A36F5C-F69F-4A2B-BBD7-E8C4DA60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Final Shading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C1ED9-5D7A-4B6F-B05B-22C8567818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渲染</a:t>
            </a:r>
            <a:endParaRPr lang="en-US" altLang="zh-CN" dirty="0"/>
          </a:p>
          <a:p>
            <a:pPr lvl="1"/>
            <a:r>
              <a:rPr lang="zh-CN" altLang="en-US" dirty="0"/>
              <a:t>算出当前像素的</a:t>
            </a:r>
            <a:r>
              <a:rPr lang="en-US" altLang="zh-CN" dirty="0"/>
              <a:t>Tile</a:t>
            </a:r>
            <a:r>
              <a:rPr lang="zh-CN" altLang="en-US" dirty="0"/>
              <a:t>，读取光源的</a:t>
            </a:r>
            <a:r>
              <a:rPr lang="en-US" altLang="zh-CN" dirty="0"/>
              <a:t>Offset</a:t>
            </a:r>
            <a:r>
              <a:rPr lang="zh-CN" altLang="en-US" dirty="0"/>
              <a:t>和</a:t>
            </a:r>
            <a:r>
              <a:rPr lang="en-US" altLang="zh-CN" dirty="0"/>
              <a:t>Count</a:t>
            </a:r>
          </a:p>
          <a:p>
            <a:pPr lvl="1"/>
            <a:r>
              <a:rPr lang="zh-CN" altLang="en-US" dirty="0"/>
              <a:t>遍历</a:t>
            </a:r>
            <a:r>
              <a:rPr lang="en-US" altLang="zh-CN" dirty="0"/>
              <a:t>Count</a:t>
            </a:r>
            <a:r>
              <a:rPr lang="zh-CN" altLang="en-US" dirty="0"/>
              <a:t>个光源做光照计算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EE7DD0-8394-4010-82D5-8FED7F90E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8467" y="3179428"/>
            <a:ext cx="6229208" cy="34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7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AF124D-66A1-49D5-A222-23AF05736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A4CCF4-2E3F-4C0A-958F-23354D1EA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Large lights with a range of 35-40 units</a:t>
            </a:r>
          </a:p>
          <a:p>
            <a:r>
              <a:rPr lang="en-US" altLang="zh-CN" dirty="0"/>
              <a:t>Small lights with a range of 1-2 units</a:t>
            </a:r>
          </a:p>
          <a:p>
            <a:r>
              <a:rPr lang="en-US" altLang="zh-CN" dirty="0"/>
              <a:t>NVIDIA GeForce GTX 680 GPU </a:t>
            </a:r>
          </a:p>
          <a:p>
            <a:r>
              <a:rPr lang="en-US" altLang="zh-CN" dirty="0"/>
              <a:t>Screen resolution of 1280x720</a:t>
            </a:r>
          </a:p>
          <a:p>
            <a:r>
              <a:rPr lang="en-US" altLang="zh-CN" dirty="0"/>
              <a:t>Crytek </a:t>
            </a:r>
            <a:r>
              <a:rPr lang="en-US" altLang="zh-CN" dirty="0" err="1"/>
              <a:t>Sponza</a:t>
            </a:r>
            <a:r>
              <a:rPr lang="en-US" altLang="zh-CN" dirty="0"/>
              <a:t> scene</a:t>
            </a:r>
          </a:p>
          <a:p>
            <a:r>
              <a:rPr lang="zh-CN" altLang="en-US" dirty="0"/>
              <a:t>善于处理小光源</a:t>
            </a:r>
          </a:p>
        </p:txBody>
      </p:sp>
      <p:pic>
        <p:nvPicPr>
          <p:cNvPr id="3074" name="Picture 2" descr="Forward+ with 10,000 lights">
            <a:extLst>
              <a:ext uri="{FF2B5EF4-FFF2-40B4-BE49-F238E27FC236}">
                <a16:creationId xmlns:a16="http://schemas.microsoft.com/office/drawing/2014/main" id="{3FA6AF71-F05D-4AEE-8187-36B2027AD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968" y="3104357"/>
            <a:ext cx="5954032" cy="3492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07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4B799-2151-4643-9F2A-687BE8AF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Large Lights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B1D8B6-B84A-4FB0-A857-225D7B75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Forward Rendering (Light Range: 35-40 Units)">
            <a:extLst>
              <a:ext uri="{FF2B5EF4-FFF2-40B4-BE49-F238E27FC236}">
                <a16:creationId xmlns:a16="http://schemas.microsoft.com/office/drawing/2014/main" id="{0A16E643-A1E9-4E0B-95C9-10B689A80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59006" y="1539763"/>
            <a:ext cx="8230218" cy="495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orward Plus (Large Lights)">
            <a:extLst>
              <a:ext uri="{FF2B5EF4-FFF2-40B4-BE49-F238E27FC236}">
                <a16:creationId xmlns:a16="http://schemas.microsoft.com/office/drawing/2014/main" id="{917D34CB-8C93-43E1-B0F1-04BEF59E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078" y="1481931"/>
            <a:ext cx="8372475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040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C5B09-B56A-4EC8-B018-5AC45AA20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Small lights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2E8245-C2E4-482A-93DA-4CCE5FF4E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Forward Rendering (Light Range: 1-2 Units)">
            <a:extLst>
              <a:ext uri="{FF2B5EF4-FFF2-40B4-BE49-F238E27FC236}">
                <a16:creationId xmlns:a16="http://schemas.microsoft.com/office/drawing/2014/main" id="{BDF39648-DA07-4C42-81FF-5BD2FD835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1429" y="1825625"/>
            <a:ext cx="8192105" cy="4928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Forward Plus (Small Lights)">
            <a:extLst>
              <a:ext uri="{FF2B5EF4-FFF2-40B4-BE49-F238E27FC236}">
                <a16:creationId xmlns:a16="http://schemas.microsoft.com/office/drawing/2014/main" id="{82A947B7-D28A-4E40-9D03-24C17C607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253" y="1793174"/>
            <a:ext cx="8315325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488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3517D-EFF3-478A-9A2B-C26A4212E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AA8564-B47B-4E9B-A2D6-BE5931C03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 descr="Rendering Techniques (Small Lights)">
            <a:extLst>
              <a:ext uri="{FF2B5EF4-FFF2-40B4-BE49-F238E27FC236}">
                <a16:creationId xmlns:a16="http://schemas.microsoft.com/office/drawing/2014/main" id="{6A8FD271-C790-4209-BA6D-90E7AC779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089" y="1481931"/>
            <a:ext cx="853440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ndering Techniques (Large Lights)">
            <a:extLst>
              <a:ext uri="{FF2B5EF4-FFF2-40B4-BE49-F238E27FC236}">
                <a16:creationId xmlns:a16="http://schemas.microsoft.com/office/drawing/2014/main" id="{50708AB6-CB25-4B3C-B598-D06C0812E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3061" y="1481931"/>
            <a:ext cx="84391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13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问题与优化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Atomic Min </a:t>
            </a:r>
            <a:r>
              <a:rPr lang="en-US" altLang="zh-CN" dirty="0" smtClean="0"/>
              <a:t>Max</a:t>
            </a:r>
            <a:r>
              <a:rPr lang="zh-CN" altLang="en-US" dirty="0" smtClean="0"/>
              <a:t>慢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3079"/>
            <a:ext cx="8794750" cy="46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80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Parallel Reduction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并行</a:t>
            </a:r>
            <a:r>
              <a:rPr lang="zh-CN" altLang="en-US" dirty="0" smtClean="0"/>
              <a:t>规约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可以理解为</a:t>
            </a:r>
            <a:r>
              <a:rPr lang="en-US" altLang="zh-CN" dirty="0" smtClean="0"/>
              <a:t>2</a:t>
            </a:r>
            <a:r>
              <a:rPr lang="zh-CN" altLang="en-US" dirty="0" smtClean="0"/>
              <a:t>分法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需要多一个</a:t>
            </a:r>
            <a:r>
              <a:rPr lang="en-US" altLang="zh-CN" dirty="0" smtClean="0"/>
              <a:t>Pass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165" y="2095910"/>
            <a:ext cx="8733184" cy="45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49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5125"/>
            <a:ext cx="13173075" cy="78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227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5CD64-497D-4C2B-B4D8-1A5B6C13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问题与优化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30397-541A-4323-85BE-8C1DB77A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False Positive</a:t>
            </a:r>
          </a:p>
          <a:p>
            <a:pPr lvl="1"/>
            <a:r>
              <a:rPr lang="en-US" altLang="zh-CN" dirty="0"/>
              <a:t>Depth discontinuities:</a:t>
            </a:r>
          </a:p>
          <a:p>
            <a:pPr lvl="2"/>
            <a:r>
              <a:rPr lang="en-US" altLang="zh-CN" dirty="0" smtClean="0"/>
              <a:t>Tile</a:t>
            </a:r>
            <a:r>
              <a:rPr lang="zh-CN" altLang="en-US" dirty="0" smtClean="0"/>
              <a:t>内</a:t>
            </a:r>
            <a:r>
              <a:rPr lang="en-US" altLang="zh-CN" dirty="0" smtClean="0"/>
              <a:t>min</a:t>
            </a:r>
            <a:r>
              <a:rPr lang="zh-CN" altLang="en-US" dirty="0"/>
              <a:t>和</a:t>
            </a:r>
            <a:r>
              <a:rPr lang="en-US" altLang="zh-CN" dirty="0"/>
              <a:t>max depth</a:t>
            </a:r>
            <a:r>
              <a:rPr lang="zh-CN" altLang="en-US" dirty="0"/>
              <a:t>跨度太</a:t>
            </a:r>
            <a:r>
              <a:rPr lang="zh-CN" altLang="en-US" dirty="0" smtClean="0"/>
              <a:t>大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出现在物体的边缘交界的地方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1" y="3332471"/>
            <a:ext cx="9884909" cy="488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57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25CD64-497D-4C2B-B4D8-1A5B6C138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 </a:t>
            </a:r>
            <a:r>
              <a:rPr lang="en-US" altLang="zh-CN" dirty="0" smtClean="0"/>
              <a:t>discontinuities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330397-541A-4323-85BE-8C1DB77A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怎么办</a:t>
            </a:r>
            <a:r>
              <a:rPr lang="zh-CN" altLang="en-US" dirty="0"/>
              <a:t>？</a:t>
            </a:r>
            <a:endParaRPr lang="en-US" altLang="zh-CN" dirty="0"/>
          </a:p>
          <a:p>
            <a:r>
              <a:rPr lang="en-US" altLang="zh-CN" dirty="0"/>
              <a:t>Tile</a:t>
            </a:r>
            <a:r>
              <a:rPr lang="zh-CN" altLang="en-US" dirty="0"/>
              <a:t>再加一个维度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Z</a:t>
            </a:r>
            <a:r>
              <a:rPr lang="zh-CN" altLang="en-US" dirty="0"/>
              <a:t>轴切分</a:t>
            </a:r>
            <a:r>
              <a:rPr lang="en-US" altLang="zh-CN" dirty="0"/>
              <a:t> </a:t>
            </a:r>
            <a:endParaRPr lang="en-US" altLang="zh-CN" dirty="0">
              <a:sym typeface="Wingdings" panose="05000000000000000000" pitchFamily="2" charset="2"/>
            </a:endParaRPr>
          </a:p>
          <a:p>
            <a:pPr lvl="1"/>
            <a:r>
              <a:rPr lang="en-US" altLang="zh-CN" dirty="0" smtClean="0"/>
              <a:t>2.5D culling</a:t>
            </a:r>
          </a:p>
          <a:p>
            <a:pPr lvl="1"/>
            <a:r>
              <a:rPr lang="en-US" altLang="zh-CN" dirty="0" smtClean="0"/>
              <a:t>Half Z culling</a:t>
            </a:r>
            <a:endParaRPr lang="zh-CN" altLang="en-US" dirty="0"/>
          </a:p>
          <a:p>
            <a:pPr lvl="1"/>
            <a:r>
              <a:rPr lang="en-US" altLang="zh-CN" dirty="0"/>
              <a:t>Clustered Rendering 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1EBAD8-01B6-477A-9C48-4E7EE088F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72082" y="5973365"/>
            <a:ext cx="2762442" cy="67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0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1B7D6-EB03-4FCF-91E2-FD42C5F78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38E171-EE3A-405D-A097-0438985E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伪代码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Output = 0</a:t>
            </a:r>
          </a:p>
          <a:p>
            <a:pPr marL="0" indent="0">
              <a:buNone/>
            </a:pPr>
            <a:r>
              <a:rPr lang="en-US" altLang="zh-CN" dirty="0"/>
              <a:t>foreach object in Objects:</a:t>
            </a:r>
          </a:p>
          <a:p>
            <a:pPr marL="0" indent="0">
              <a:buNone/>
            </a:pPr>
            <a:r>
              <a:rPr lang="en-US" altLang="zh-CN" dirty="0"/>
              <a:t>     foreach light in Lights :</a:t>
            </a:r>
          </a:p>
          <a:p>
            <a:pPr marL="914400" lvl="2" indent="0">
              <a:buNone/>
            </a:pPr>
            <a:r>
              <a:rPr lang="en-US" altLang="zh-CN" dirty="0"/>
              <a:t>Output += </a:t>
            </a:r>
            <a:r>
              <a:rPr lang="en-US" altLang="zh-CN" dirty="0" err="1"/>
              <a:t>LightingPass</a:t>
            </a:r>
            <a:r>
              <a:rPr lang="en-US" altLang="zh-CN" dirty="0"/>
              <a:t>(light, object);</a:t>
            </a:r>
          </a:p>
          <a:p>
            <a:r>
              <a:rPr lang="zh-CN" altLang="en-US" dirty="0"/>
              <a:t>问题</a:t>
            </a:r>
            <a:endParaRPr lang="en-US" altLang="zh-CN" dirty="0"/>
          </a:p>
          <a:p>
            <a:pPr lvl="1"/>
            <a:r>
              <a:rPr lang="en-US" altLang="zh-CN" dirty="0"/>
              <a:t>N(Objects) * M(Lights)</a:t>
            </a:r>
            <a:r>
              <a:rPr lang="zh-CN" altLang="en-US" dirty="0"/>
              <a:t>个</a:t>
            </a:r>
            <a:r>
              <a:rPr lang="en-US" altLang="zh-CN" dirty="0"/>
              <a:t>Pass</a:t>
            </a:r>
          </a:p>
          <a:p>
            <a:pPr lvl="1"/>
            <a:r>
              <a:rPr lang="zh-CN" altLang="en-US" dirty="0"/>
              <a:t>解决：限制</a:t>
            </a:r>
            <a:r>
              <a:rPr lang="en-US" altLang="zh-CN" dirty="0"/>
              <a:t>Lights</a:t>
            </a:r>
            <a:r>
              <a:rPr lang="zh-CN" altLang="en-US" dirty="0"/>
              <a:t>的个数</a:t>
            </a:r>
            <a:endParaRPr lang="en-US" altLang="zh-CN" dirty="0"/>
          </a:p>
          <a:p>
            <a:pPr lvl="2"/>
            <a:r>
              <a:rPr lang="zh-CN" altLang="en-US" dirty="0"/>
              <a:t>超过限制的光源的改为顶点光或者球谐光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E7C470-2D62-4C02-ACC3-32234B5CE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211" y="1961147"/>
            <a:ext cx="3438525" cy="281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38DA5A-AD49-4509-83F8-9F61CADE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5186" y="4848015"/>
            <a:ext cx="2924175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650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2.5D </a:t>
            </a:r>
            <a:r>
              <a:rPr lang="en-US" altLang="zh-CN" dirty="0" smtClean="0"/>
              <a:t>culling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Geometry Mask &amp; Light </a:t>
            </a:r>
            <a:r>
              <a:rPr lang="en-US" altLang="zh-CN" dirty="0" smtClean="0"/>
              <a:t>Mask</a:t>
            </a:r>
          </a:p>
          <a:p>
            <a:pPr lvl="1"/>
            <a:r>
              <a:rPr lang="zh-CN" altLang="en-US" dirty="0" smtClean="0"/>
              <a:t>根据做</a:t>
            </a:r>
            <a:r>
              <a:rPr lang="en-US" altLang="zh-CN" dirty="0" smtClean="0"/>
              <a:t>Mask</a:t>
            </a:r>
          </a:p>
          <a:p>
            <a:pPr lvl="1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22" y="3179495"/>
            <a:ext cx="9744755" cy="4780684"/>
          </a:xfrm>
          <a:prstGeom prst="rect">
            <a:avLst/>
          </a:prstGeom>
        </p:spPr>
      </p:pic>
      <p:pic>
        <p:nvPicPr>
          <p:cNvPr id="1026" name="Picture 2" descr="bitmask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827" y="3283837"/>
            <a:ext cx="6096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924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Half Z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深度简单的切成两半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70" y="2361266"/>
            <a:ext cx="9179379" cy="449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29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Modified </a:t>
            </a:r>
            <a:r>
              <a:rPr lang="en-US" altLang="zh-CN" dirty="0" smtClean="0"/>
              <a:t>Half Z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在</a:t>
            </a:r>
            <a:r>
              <a:rPr lang="en-US" altLang="zh-CN" dirty="0" smtClean="0"/>
              <a:t>Half Z</a:t>
            </a:r>
            <a:r>
              <a:rPr lang="zh-CN" altLang="en-US" dirty="0" smtClean="0"/>
              <a:t>的基础上，再算两个最小的范围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99" y="2351763"/>
            <a:ext cx="9791701" cy="48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31091" y="460715"/>
            <a:ext cx="6095308" cy="35405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6941" y="256607"/>
            <a:ext cx="5949032" cy="394879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136" y="337786"/>
            <a:ext cx="5892649" cy="39761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7261" y="4484642"/>
            <a:ext cx="7008391" cy="407329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23" y="4484642"/>
            <a:ext cx="6688615" cy="44228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796912" y="4001294"/>
            <a:ext cx="1876425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0587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34003-73CA-4DD3-931B-2C0436C7C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Clustered </a:t>
            </a:r>
            <a:r>
              <a:rPr lang="en-US" altLang="zh-CN" dirty="0" smtClean="0"/>
              <a:t>Rendering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037154-4DD6-41E1-B1B1-2A4889B1F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Tile to Cluster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lvl="1"/>
            <a:r>
              <a:rPr lang="en-US" altLang="zh-CN" dirty="0"/>
              <a:t>2D to 3D</a:t>
            </a:r>
            <a:r>
              <a:rPr lang="zh-CN" altLang="en-US" dirty="0" smtClean="0"/>
              <a:t>，原来的</a:t>
            </a:r>
            <a:r>
              <a:rPr lang="en-US" altLang="zh-CN" dirty="0" smtClean="0"/>
              <a:t>T</a:t>
            </a:r>
            <a:r>
              <a:rPr lang="en-US" altLang="zh-CN" dirty="0" smtClean="0"/>
              <a:t>ile</a:t>
            </a:r>
            <a:r>
              <a:rPr lang="zh-CN" altLang="en-US" dirty="0"/>
              <a:t>在</a:t>
            </a:r>
            <a:r>
              <a:rPr lang="en-US" altLang="zh-CN" dirty="0" smtClean="0"/>
              <a:t>Z</a:t>
            </a:r>
            <a:r>
              <a:rPr lang="zh-CN" altLang="en-US" dirty="0" smtClean="0"/>
              <a:t>轴做切片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Light Culling</a:t>
            </a:r>
            <a:r>
              <a:rPr lang="zh-CN" altLang="en-US" dirty="0" smtClean="0"/>
              <a:t>更准确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PreZ</a:t>
            </a:r>
            <a:r>
              <a:rPr lang="zh-CN" altLang="en-US" dirty="0" smtClean="0"/>
              <a:t>不是必须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单会降低</a:t>
            </a:r>
            <a:r>
              <a:rPr lang="en-US" altLang="zh-CN" dirty="0" smtClean="0"/>
              <a:t>Light Culling</a:t>
            </a:r>
            <a:r>
              <a:rPr lang="zh-CN" altLang="en-US" dirty="0" smtClean="0"/>
              <a:t>效率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034FCC9-2E38-478D-B127-403716BE0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490" y="813595"/>
            <a:ext cx="4801359" cy="26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E74BF1C-869E-40A0-B64E-91E5C5CE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919" y="3352797"/>
            <a:ext cx="5091884" cy="32548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150" y="4098245"/>
            <a:ext cx="50673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3621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55BD-2025-4741-BA9E-7319B482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Clustered Rendering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A588-4D86-4427-AA6B-AEAA92EF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切分</a:t>
            </a:r>
            <a:r>
              <a:rPr lang="en-US" altLang="zh-CN" dirty="0" smtClean="0"/>
              <a:t>Cluster</a:t>
            </a:r>
          </a:p>
          <a:p>
            <a:r>
              <a:rPr lang="en-US" altLang="zh-CN" dirty="0" smtClean="0"/>
              <a:t>Z Pre-pass</a:t>
            </a:r>
          </a:p>
          <a:p>
            <a:r>
              <a:rPr lang="zh-CN" altLang="en-US" dirty="0" smtClean="0"/>
              <a:t>找到</a:t>
            </a:r>
            <a:r>
              <a:rPr lang="en-US" altLang="zh-CN" dirty="0" smtClean="0"/>
              <a:t>Active </a:t>
            </a:r>
            <a:r>
              <a:rPr lang="en-US" altLang="zh-CN" dirty="0" smtClean="0"/>
              <a:t>Cluster</a:t>
            </a:r>
          </a:p>
          <a:p>
            <a:pPr lvl="1"/>
            <a:r>
              <a:rPr lang="en-US" altLang="zh-CN" dirty="0"/>
              <a:t>Pixel</a:t>
            </a:r>
            <a:r>
              <a:rPr lang="zh-CN" altLang="en-US" dirty="0"/>
              <a:t>反推</a:t>
            </a:r>
            <a:r>
              <a:rPr lang="en-US" altLang="zh-CN" dirty="0" err="1" smtClean="0"/>
              <a:t>ClusterID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Cluster</a:t>
            </a:r>
            <a:r>
              <a:rPr lang="zh-CN" altLang="en-US" dirty="0" smtClean="0"/>
              <a:t>去重</a:t>
            </a:r>
            <a:endParaRPr lang="en-US" altLang="zh-CN" dirty="0" smtClean="0"/>
          </a:p>
          <a:p>
            <a:r>
              <a:rPr lang="zh-CN" altLang="en-US" dirty="0" smtClean="0"/>
              <a:t>对</a:t>
            </a:r>
            <a:r>
              <a:rPr lang="en-US" altLang="zh-CN" dirty="0" smtClean="0"/>
              <a:t>Cluster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Light Culling</a:t>
            </a:r>
          </a:p>
          <a:p>
            <a:r>
              <a:rPr lang="zh-CN" altLang="en-US" dirty="0" smtClean="0"/>
              <a:t>计算光照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Pixel</a:t>
            </a:r>
            <a:r>
              <a:rPr lang="zh-CN" altLang="en-US" dirty="0" smtClean="0"/>
              <a:t>反推</a:t>
            </a:r>
            <a:r>
              <a:rPr lang="en-US" altLang="zh-CN" dirty="0" err="1" smtClean="0"/>
              <a:t>ClusterID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BB80E8-96A5-49EF-A18E-4551FCD42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92449"/>
            <a:ext cx="59150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5982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8E65D-CCDE-4A3E-9A68-6CB5794F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F33361-5A2C-45F7-81DD-0666C6044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6C2299-1CF3-4CAC-8947-3D476295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3486" y="250372"/>
            <a:ext cx="5283238" cy="3341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91A44C-1C38-49D2-95A0-FA573FA54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752" y="250372"/>
            <a:ext cx="6255492" cy="33419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50AA0D-10F9-4469-86EE-263FF9054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4993" y="3812826"/>
            <a:ext cx="5091884" cy="32548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EB9CB3-4521-4BEC-85BF-F1B3247108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12826"/>
            <a:ext cx="5091884" cy="343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950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C7C2F5-90F9-482E-A166-F363319CB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CA7601-3042-495B-9F2C-74837913F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AED840-2A34-4B58-908C-689E1067C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1751" y="600755"/>
            <a:ext cx="7103078" cy="456111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10C40C9-5A1D-4372-9575-AEC69BBC1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827" y="365124"/>
            <a:ext cx="7718081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54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55BD-2025-4741-BA9E-7319B482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22A588-4D86-4427-AA6B-AEAA92EFA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38725D-326E-430E-A079-B5545A5ED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5279" y="1690688"/>
            <a:ext cx="12656543" cy="367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650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Sphere AABB </a:t>
            </a:r>
            <a:r>
              <a:rPr lang="en-US" altLang="zh-CN" dirty="0" smtClean="0"/>
              <a:t>Intersection</a:t>
            </a:r>
          </a:p>
          <a:p>
            <a:r>
              <a:rPr lang="zh-CN" altLang="en-US" dirty="0" smtClean="0"/>
              <a:t>先用视锥体对光源做剔除</a:t>
            </a:r>
            <a:endParaRPr lang="en-US" altLang="zh-CN" dirty="0" smtClean="0"/>
          </a:p>
          <a:p>
            <a:r>
              <a:rPr lang="en-US" altLang="zh-CN"/>
              <a:t>.</a:t>
            </a:r>
            <a:r>
              <a:rPr lang="en-US" altLang="zh-CN" smtClean="0"/>
              <a:t>etc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518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76EE4F-A1C4-44D6-9DB3-805C1C947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en-US" altLang="zh-CN" dirty="0"/>
              <a:t>1</a:t>
            </a:r>
            <a:r>
              <a:rPr lang="zh-CN" altLang="en-US" dirty="0"/>
              <a:t>：减</a:t>
            </a:r>
            <a:r>
              <a:rPr lang="en-US" altLang="zh-CN" dirty="0"/>
              <a:t>Pass</a:t>
            </a:r>
            <a:r>
              <a:rPr lang="zh-CN" altLang="en-US" dirty="0"/>
              <a:t>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8C3CD2-AD0F-4AB1-8492-4F2BDD6A5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问题：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Pass</a:t>
            </a:r>
            <a:r>
              <a:rPr lang="zh-CN" altLang="en-US" dirty="0"/>
              <a:t>只计算一个光源 </a:t>
            </a:r>
            <a:endParaRPr lang="en-US" altLang="zh-CN" dirty="0"/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Pass</a:t>
            </a:r>
            <a:r>
              <a:rPr lang="zh-CN" altLang="en-US" dirty="0"/>
              <a:t>的构成</a:t>
            </a:r>
            <a:r>
              <a:rPr lang="en-US" altLang="zh-CN" dirty="0"/>
              <a:t> = … +</a:t>
            </a:r>
            <a:r>
              <a:rPr lang="zh-CN" altLang="en-US" dirty="0"/>
              <a:t> </a:t>
            </a:r>
            <a:r>
              <a:rPr lang="en-US" altLang="zh-CN" dirty="0"/>
              <a:t>Vert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Frag</a:t>
            </a:r>
            <a:r>
              <a:rPr lang="zh-CN" altLang="en-US" dirty="0"/>
              <a:t> </a:t>
            </a:r>
            <a:r>
              <a:rPr lang="en-US" altLang="zh-CN" dirty="0"/>
              <a:t>+ …</a:t>
            </a:r>
          </a:p>
          <a:p>
            <a:pPr lvl="1"/>
            <a:r>
              <a:rPr lang="zh-CN" altLang="en-US" dirty="0">
                <a:sym typeface="Wingdings" panose="05000000000000000000" pitchFamily="2" charset="2"/>
              </a:rPr>
              <a:t>整个光栅化过程重复了</a:t>
            </a:r>
            <a:r>
              <a:rPr lang="en-US" altLang="zh-CN" dirty="0">
                <a:sym typeface="Wingdings" panose="05000000000000000000" pitchFamily="2" charset="2"/>
              </a:rPr>
              <a:t>M</a:t>
            </a:r>
            <a:r>
              <a:rPr lang="zh-CN" altLang="en-US" dirty="0">
                <a:sym typeface="Wingdings" panose="05000000000000000000" pitchFamily="2" charset="2"/>
              </a:rPr>
              <a:t>遍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/>
              <a:t>解决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Pass</a:t>
            </a:r>
            <a:r>
              <a:rPr lang="zh-CN" altLang="en-US" dirty="0"/>
              <a:t>计算</a:t>
            </a:r>
            <a:r>
              <a:rPr lang="en-US" altLang="zh-CN" dirty="0"/>
              <a:t>M</a:t>
            </a:r>
            <a:r>
              <a:rPr lang="zh-CN" altLang="en-US" dirty="0"/>
              <a:t>个光源</a:t>
            </a:r>
            <a:endParaRPr lang="en-US" altLang="zh-CN" dirty="0"/>
          </a:p>
          <a:p>
            <a:pPr lvl="1"/>
            <a:r>
              <a:rPr lang="zh-CN" altLang="en-US" dirty="0"/>
              <a:t>传个</a:t>
            </a:r>
            <a:r>
              <a:rPr lang="en-US" altLang="zh-CN" dirty="0"/>
              <a:t>Per Object</a:t>
            </a:r>
            <a:r>
              <a:rPr lang="zh-CN" altLang="en-US" dirty="0"/>
              <a:t>的</a:t>
            </a:r>
            <a:r>
              <a:rPr lang="en-US" altLang="zh-CN" dirty="0" err="1"/>
              <a:t>LightList</a:t>
            </a:r>
            <a:r>
              <a:rPr lang="zh-CN" altLang="en-US" dirty="0"/>
              <a:t>到</a:t>
            </a:r>
            <a:r>
              <a:rPr lang="en-US" altLang="zh-CN" dirty="0" err="1"/>
              <a:t>FragmentShader</a:t>
            </a:r>
            <a:endParaRPr lang="en-US" altLang="zh-CN" dirty="0"/>
          </a:p>
          <a:p>
            <a:pPr lvl="1"/>
            <a:r>
              <a:rPr lang="zh-CN" altLang="en-US" dirty="0"/>
              <a:t>只要一次光栅化，重复计算省掉了</a:t>
            </a:r>
            <a:r>
              <a:rPr lang="en-US" altLang="zh-CN" dirty="0"/>
              <a:t>(</a:t>
            </a:r>
            <a:r>
              <a:rPr lang="zh-CN" altLang="en-US" dirty="0"/>
              <a:t>顶点计算在手机上也耗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Unity LRP</a:t>
            </a:r>
            <a:r>
              <a:rPr lang="zh-CN" altLang="en-US" dirty="0"/>
              <a:t>的做法</a:t>
            </a:r>
            <a:endParaRPr lang="en-US" altLang="zh-CN" dirty="0"/>
          </a:p>
          <a:p>
            <a:r>
              <a:rPr lang="zh-CN" altLang="en-US" dirty="0"/>
              <a:t>还有什么优化空间？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8A30A3-04F0-4240-A5CF-926894CB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88" y="365125"/>
            <a:ext cx="2609524" cy="6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28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37AA20-C698-4B48-A4AB-B43A55C06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</a:t>
            </a:r>
            <a:r>
              <a:rPr lang="en-US" altLang="zh-CN" dirty="0"/>
              <a:t>2</a:t>
            </a:r>
            <a:r>
              <a:rPr lang="zh-CN" altLang="en-US" dirty="0"/>
              <a:t>：减</a:t>
            </a:r>
            <a:r>
              <a:rPr lang="en-US" altLang="zh-CN" dirty="0"/>
              <a:t>Frag</a:t>
            </a:r>
            <a:r>
              <a:rPr lang="zh-CN" altLang="en-US" dirty="0"/>
              <a:t>的无用计算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ECB55-CAF8-4C6C-9CEB-E671F293B3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一个光源会影响哪些像素？</a:t>
            </a:r>
            <a:endParaRPr lang="en-US" altLang="zh-CN" dirty="0"/>
          </a:p>
          <a:p>
            <a:pPr lvl="1"/>
            <a:r>
              <a:rPr lang="zh-CN" altLang="en-US" dirty="0"/>
              <a:t>光源包围盒在屏幕上的投影</a:t>
            </a:r>
            <a:endParaRPr lang="en-US" altLang="zh-CN" dirty="0"/>
          </a:p>
          <a:p>
            <a:pPr lvl="2"/>
            <a:r>
              <a:rPr lang="en-US" altLang="zh-CN" dirty="0"/>
              <a:t>Scissor Test</a:t>
            </a:r>
          </a:p>
          <a:p>
            <a:pPr lvl="3"/>
            <a:r>
              <a:rPr lang="en-US" altLang="zh-CN" dirty="0"/>
              <a:t>Scissor Test</a:t>
            </a:r>
            <a:r>
              <a:rPr lang="zh-CN" altLang="en-US" dirty="0"/>
              <a:t>实际是放在</a:t>
            </a:r>
            <a:r>
              <a:rPr lang="en-US" altLang="zh-CN" dirty="0" err="1"/>
              <a:t>FragShading</a:t>
            </a:r>
            <a:r>
              <a:rPr lang="zh-CN" altLang="en-US" dirty="0"/>
              <a:t>之前</a:t>
            </a:r>
            <a:endParaRPr lang="en-US" altLang="zh-CN" dirty="0"/>
          </a:p>
          <a:p>
            <a:r>
              <a:rPr lang="zh-CN" altLang="en-US" dirty="0">
                <a:solidFill>
                  <a:schemeClr val="accent6"/>
                </a:solidFill>
              </a:rPr>
              <a:t>有效区域 </a:t>
            </a:r>
            <a:r>
              <a:rPr lang="en-US" altLang="zh-CN" dirty="0"/>
              <a:t>&lt;&lt;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包围盒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红色区域都是无用功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zh-CN" altLang="en-US" dirty="0"/>
              <a:t>基于优化</a:t>
            </a:r>
            <a:r>
              <a:rPr lang="en-US" altLang="zh-CN" dirty="0"/>
              <a:t>1</a:t>
            </a:r>
            <a:r>
              <a:rPr lang="zh-CN" altLang="en-US" dirty="0"/>
              <a:t>的无用区域就更大了</a:t>
            </a:r>
            <a:endParaRPr lang="en-US" altLang="zh-CN" dirty="0"/>
          </a:p>
          <a:p>
            <a:pPr lvl="2"/>
            <a:r>
              <a:rPr lang="zh-CN" altLang="en-US" dirty="0"/>
              <a:t>物体在屏幕上的投影</a:t>
            </a:r>
            <a:r>
              <a:rPr lang="en-US" altLang="zh-CN" dirty="0"/>
              <a:t>(</a:t>
            </a:r>
            <a:r>
              <a:rPr lang="zh-CN" altLang="en-US" dirty="0"/>
              <a:t>无法</a:t>
            </a:r>
            <a:r>
              <a:rPr lang="en-US" altLang="zh-CN" dirty="0"/>
              <a:t>Scissor Test)</a:t>
            </a:r>
          </a:p>
          <a:p>
            <a:r>
              <a:rPr lang="zh-CN" altLang="en-US" dirty="0"/>
              <a:t>解决</a:t>
            </a:r>
            <a:endParaRPr lang="en-US" altLang="zh-CN" dirty="0"/>
          </a:p>
          <a:p>
            <a:pPr lvl="1"/>
            <a:r>
              <a:rPr lang="zh-CN" altLang="en-US" dirty="0"/>
              <a:t>不再是</a:t>
            </a:r>
            <a:r>
              <a:rPr lang="en-US" altLang="zh-CN" dirty="0"/>
              <a:t>Per Object</a:t>
            </a:r>
            <a:r>
              <a:rPr lang="zh-CN" altLang="en-US" dirty="0"/>
              <a:t>来算光照</a:t>
            </a:r>
            <a:endParaRPr lang="en-US" altLang="zh-CN" dirty="0"/>
          </a:p>
          <a:p>
            <a:pPr lvl="1"/>
            <a:r>
              <a:rPr lang="zh-CN" altLang="en-US" dirty="0"/>
              <a:t>而是</a:t>
            </a:r>
            <a:r>
              <a:rPr lang="en-US" altLang="zh-CN" dirty="0"/>
              <a:t>Per Pixel Group</a:t>
            </a:r>
            <a:r>
              <a:rPr lang="zh-CN" altLang="en-US" dirty="0"/>
              <a:t>来算</a:t>
            </a:r>
            <a:endParaRPr lang="en-US" altLang="zh-CN" dirty="0"/>
          </a:p>
          <a:p>
            <a:pPr lvl="2"/>
            <a:r>
              <a:rPr lang="en-US" altLang="zh-CN" dirty="0">
                <a:sym typeface="Wingdings" panose="05000000000000000000" pitchFamily="2" charset="2"/>
              </a:rPr>
              <a:t> Forward+</a:t>
            </a:r>
            <a:r>
              <a:rPr lang="zh-CN" altLang="en-US" dirty="0">
                <a:sym typeface="Wingdings" panose="05000000000000000000" pitchFamily="2" charset="2"/>
              </a:rPr>
              <a:t>就是其中一种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DC67FC-F72A-4FAC-B20F-ECEBC0771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419" y="0"/>
            <a:ext cx="2932823" cy="24910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F5B862-B8D8-4A24-8D3D-B8D0A5BC0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189" y="2756295"/>
            <a:ext cx="3807963" cy="379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13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80AD5-355C-4104-A0B6-9F61B473A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Forward+:Tiled Based Forward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F921AC-5E08-4D4F-87AE-BF74BA1D4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可以做什么</a:t>
            </a:r>
            <a:r>
              <a:rPr lang="en-US" altLang="zh-CN" dirty="0"/>
              <a:t>?</a:t>
            </a:r>
          </a:p>
          <a:p>
            <a:pPr lvl="1"/>
            <a:r>
              <a:rPr lang="zh-CN" altLang="en-US" dirty="0"/>
              <a:t>一个</a:t>
            </a:r>
            <a:r>
              <a:rPr lang="en-US" altLang="zh-CN" dirty="0"/>
              <a:t>Pass</a:t>
            </a:r>
            <a:r>
              <a:rPr lang="zh-CN" altLang="en-US" dirty="0"/>
              <a:t>算多个光源的同时，不扩大它的</a:t>
            </a:r>
            <a:r>
              <a:rPr lang="en-US" altLang="zh-CN" dirty="0"/>
              <a:t>Scissor Test</a:t>
            </a:r>
            <a:r>
              <a:rPr lang="zh-CN" altLang="en-US" dirty="0"/>
              <a:t>范围</a:t>
            </a:r>
            <a:endParaRPr lang="en-US" altLang="zh-CN" dirty="0"/>
          </a:p>
          <a:p>
            <a:pPr lvl="1"/>
            <a:r>
              <a:rPr lang="zh-CN" altLang="en-US" dirty="0"/>
              <a:t>以</a:t>
            </a:r>
            <a:r>
              <a:rPr lang="en-US" altLang="zh-CN" dirty="0"/>
              <a:t>Tile</a:t>
            </a:r>
            <a:r>
              <a:rPr lang="zh-CN" altLang="en-US" dirty="0"/>
              <a:t>为单位做</a:t>
            </a:r>
            <a:r>
              <a:rPr lang="en-US" altLang="zh-CN" dirty="0"/>
              <a:t>Light Culling</a:t>
            </a:r>
          </a:p>
          <a:p>
            <a:pPr lvl="2"/>
            <a:r>
              <a:rPr lang="zh-CN" altLang="en-US" dirty="0"/>
              <a:t>踢掉一些明确没贡献的光源，例如</a:t>
            </a:r>
            <a:endParaRPr lang="en-US" altLang="zh-CN" dirty="0"/>
          </a:p>
          <a:p>
            <a:pPr lvl="3"/>
            <a:r>
              <a:rPr lang="zh-CN" altLang="en-US" dirty="0"/>
              <a:t>在物体里，或者背向屏幕的</a:t>
            </a:r>
            <a:endParaRPr lang="en-US" altLang="zh-CN" dirty="0"/>
          </a:p>
          <a:p>
            <a:r>
              <a:rPr lang="zh-CN" altLang="en-US" dirty="0"/>
              <a:t>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需要</a:t>
            </a:r>
            <a:r>
              <a:rPr lang="en-US" altLang="zh-CN" dirty="0" err="1" smtClean="0"/>
              <a:t>ZPrePass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Light Culling</a:t>
            </a:r>
            <a:r>
              <a:rPr lang="zh-CN" altLang="en-US" dirty="0" smtClean="0"/>
              <a:t>不准确，引入</a:t>
            </a:r>
            <a:r>
              <a:rPr lang="en-US" altLang="zh-CN" dirty="0" smtClean="0"/>
              <a:t>False Positive</a:t>
            </a:r>
            <a:endParaRPr lang="en-US" altLang="zh-CN" dirty="0"/>
          </a:p>
          <a:p>
            <a:pPr lvl="3"/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05851B-A14D-4ED9-B672-73386EA6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47" y="5109581"/>
            <a:ext cx="4986512" cy="299097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846DE8-E6E2-4CA7-BF87-FFEBC26CC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786" y="5109581"/>
            <a:ext cx="3173616" cy="21157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4E819B-ADA3-4AD4-996D-BB32B2CC6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2028" y="4343400"/>
            <a:ext cx="28670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095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9F45F-0D7C-4D26-A6CD-77D9EB9EF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Tiled Based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12E11-018D-4FDD-9C36-C32AC65677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b="1" dirty="0"/>
              <a:t>Light Grid</a:t>
            </a:r>
            <a:endParaRPr lang="en-US" altLang="zh-CN" dirty="0"/>
          </a:p>
          <a:p>
            <a:pPr lvl="1"/>
            <a:r>
              <a:rPr lang="zh-CN" altLang="en-US" dirty="0"/>
              <a:t>屏幕空间的</a:t>
            </a:r>
            <a:r>
              <a:rPr lang="en-US" altLang="zh-CN" dirty="0" err="1"/>
              <a:t>Tile:N×N</a:t>
            </a:r>
            <a:r>
              <a:rPr lang="zh-CN" altLang="en-US" dirty="0"/>
              <a:t>个像素</a:t>
            </a:r>
            <a:endParaRPr lang="en-US" altLang="zh-CN" dirty="0"/>
          </a:p>
          <a:p>
            <a:pPr lvl="1"/>
            <a:r>
              <a:rPr lang="zh-CN" altLang="en-US" dirty="0"/>
              <a:t>分割粒度 </a:t>
            </a:r>
            <a:endParaRPr lang="en-US" altLang="zh-CN" dirty="0"/>
          </a:p>
          <a:p>
            <a:pPr lvl="2"/>
            <a:r>
              <a:rPr lang="zh-CN" altLang="en-US" dirty="0"/>
              <a:t>一般是</a:t>
            </a:r>
            <a:r>
              <a:rPr lang="en-US" altLang="zh-CN" dirty="0"/>
              <a:t>64</a:t>
            </a:r>
            <a:r>
              <a:rPr lang="zh-CN" altLang="en-US" dirty="0"/>
              <a:t>的倍数，不超过</a:t>
            </a:r>
            <a:r>
              <a:rPr lang="en-US" altLang="zh-CN" dirty="0"/>
              <a:t>1024</a:t>
            </a:r>
          </a:p>
          <a:p>
            <a:pPr lvl="2"/>
            <a:r>
              <a:rPr lang="en-US" altLang="zh-CN" dirty="0"/>
              <a:t>8×8(64),</a:t>
            </a:r>
            <a:r>
              <a:rPr lang="zh-CN" altLang="en-US" dirty="0"/>
              <a:t> </a:t>
            </a:r>
            <a:r>
              <a:rPr lang="en-US" altLang="zh-CN" dirty="0"/>
              <a:t>16×16(256),</a:t>
            </a:r>
            <a:r>
              <a:rPr lang="zh-CN" altLang="en-US" dirty="0"/>
              <a:t> </a:t>
            </a:r>
            <a:r>
              <a:rPr lang="en-US" altLang="zh-CN" dirty="0"/>
              <a:t>32×32(1024)</a:t>
            </a:r>
          </a:p>
          <a:p>
            <a:pPr lvl="1"/>
            <a:r>
              <a:rPr lang="en-US" altLang="zh-CN" dirty="0"/>
              <a:t>Per Pixel Group</a:t>
            </a:r>
          </a:p>
          <a:p>
            <a:r>
              <a:rPr lang="zh-CN" altLang="en-US" dirty="0"/>
              <a:t>流程：</a:t>
            </a:r>
            <a:endParaRPr lang="en-US" altLang="zh-CN" dirty="0"/>
          </a:p>
          <a:p>
            <a:pPr lvl="1" fontAlgn="base"/>
            <a:r>
              <a:rPr lang="en-US" altLang="zh-CN" dirty="0">
                <a:solidFill>
                  <a:schemeClr val="accent1"/>
                </a:solidFill>
              </a:rPr>
              <a:t>Light culling</a:t>
            </a:r>
          </a:p>
          <a:p>
            <a:pPr lvl="2" fontAlgn="base"/>
            <a:r>
              <a:rPr lang="zh-CN" altLang="en-US" dirty="0">
                <a:solidFill>
                  <a:schemeClr val="accent1"/>
                </a:solidFill>
              </a:rPr>
              <a:t>生成每个</a:t>
            </a:r>
            <a:r>
              <a:rPr lang="en-US" altLang="zh-CN" dirty="0">
                <a:solidFill>
                  <a:schemeClr val="accent1"/>
                </a:solidFill>
              </a:rPr>
              <a:t>Tile</a:t>
            </a:r>
            <a:r>
              <a:rPr lang="zh-CN" altLang="en-US" dirty="0">
                <a:solidFill>
                  <a:schemeClr val="accent1"/>
                </a:solidFill>
              </a:rPr>
              <a:t>的</a:t>
            </a:r>
            <a:r>
              <a:rPr lang="en-US" altLang="zh-CN" dirty="0">
                <a:solidFill>
                  <a:schemeClr val="accent1"/>
                </a:solidFill>
              </a:rPr>
              <a:t>Light List</a:t>
            </a:r>
          </a:p>
          <a:p>
            <a:pPr lvl="1" fontAlgn="base"/>
            <a:r>
              <a:rPr lang="en-US" altLang="zh-CN" dirty="0"/>
              <a:t>Opaque pass</a:t>
            </a:r>
          </a:p>
          <a:p>
            <a:pPr lvl="1" fontAlgn="base"/>
            <a:r>
              <a:rPr lang="en-US" altLang="zh-CN" dirty="0"/>
              <a:t>Transparent pass</a:t>
            </a:r>
          </a:p>
          <a:p>
            <a:r>
              <a:rPr lang="zh-CN" altLang="en-US" dirty="0"/>
              <a:t>好处：</a:t>
            </a:r>
            <a:endParaRPr lang="en-US" altLang="zh-CN" dirty="0"/>
          </a:p>
          <a:p>
            <a:pPr lvl="1"/>
            <a:r>
              <a:rPr lang="zh-CN" altLang="en-US" dirty="0"/>
              <a:t>兼容透明物体</a:t>
            </a:r>
            <a:endParaRPr lang="en-US" altLang="zh-CN" dirty="0"/>
          </a:p>
          <a:p>
            <a:pPr lvl="1"/>
            <a:r>
              <a:rPr lang="zh-CN" altLang="en-US" dirty="0"/>
              <a:t>兼容</a:t>
            </a:r>
            <a:r>
              <a:rPr lang="en-US" altLang="zh-CN" dirty="0"/>
              <a:t>Forward</a:t>
            </a:r>
            <a:r>
              <a:rPr lang="zh-CN" altLang="en-US" dirty="0"/>
              <a:t>管线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Compute Frustums">
            <a:extLst>
              <a:ext uri="{FF2B5EF4-FFF2-40B4-BE49-F238E27FC236}">
                <a16:creationId xmlns:a16="http://schemas.microsoft.com/office/drawing/2014/main" id="{7CFD0130-0623-4829-B252-1C8842D53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77" y="2250717"/>
            <a:ext cx="4935523" cy="365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09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F5465D-4112-4B5E-9205-102DC54AB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Light culling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54C8D-9E66-447E-9DE7-C02182708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计算各个</a:t>
            </a:r>
            <a:r>
              <a:rPr lang="en-US" altLang="zh-CN" dirty="0"/>
              <a:t>Tile</a:t>
            </a:r>
            <a:r>
              <a:rPr lang="zh-CN" altLang="en-US" dirty="0"/>
              <a:t>被哪些光源覆盖住</a:t>
            </a:r>
            <a:endParaRPr lang="en-US" altLang="zh-CN" dirty="0"/>
          </a:p>
          <a:p>
            <a:r>
              <a:rPr lang="en-US" altLang="zh-CN" dirty="0"/>
              <a:t>Tile Frustum</a:t>
            </a:r>
          </a:p>
          <a:p>
            <a:pPr lvl="1"/>
            <a:r>
              <a:rPr lang="zh-CN" altLang="en-US" dirty="0"/>
              <a:t>被分成一个个小的视椎体</a:t>
            </a:r>
            <a:endParaRPr lang="en-US" altLang="zh-CN" dirty="0"/>
          </a:p>
          <a:p>
            <a:r>
              <a:rPr lang="zh-CN" altLang="en-US" dirty="0"/>
              <a:t>实际是</a:t>
            </a:r>
            <a:r>
              <a:rPr lang="en-US" altLang="zh-CN" dirty="0"/>
              <a:t>Tile Frustum</a:t>
            </a:r>
            <a:r>
              <a:rPr lang="zh-CN" altLang="en-US" dirty="0"/>
              <a:t>和光源在三维上求交的过程，可拆分为：</a:t>
            </a:r>
            <a:endParaRPr lang="en-US" altLang="zh-CN" dirty="0"/>
          </a:p>
          <a:p>
            <a:pPr lvl="1"/>
            <a:r>
              <a:rPr lang="zh-CN" altLang="en-US" dirty="0"/>
              <a:t>如何求</a:t>
            </a:r>
            <a:r>
              <a:rPr lang="en-US" altLang="zh-CN" dirty="0"/>
              <a:t>Tile Frustum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如何求交</a:t>
            </a:r>
            <a:r>
              <a:rPr lang="en-US" altLang="zh-CN" dirty="0"/>
              <a:t>?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Picture 6" descr="Tile Frustum">
            <a:extLst>
              <a:ext uri="{FF2B5EF4-FFF2-40B4-BE49-F238E27FC236}">
                <a16:creationId xmlns:a16="http://schemas.microsoft.com/office/drawing/2014/main" id="{627C6A6E-2B5B-4468-B82E-6DF1AB91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271" y="3798770"/>
            <a:ext cx="4637526" cy="305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9453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72D07E-7942-40F3-8B1A-67BBE120B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如何求</a:t>
            </a:r>
            <a:r>
              <a:rPr lang="en-US" altLang="zh-CN" dirty="0"/>
              <a:t>Tile Frustum</a:t>
            </a:r>
            <a:r>
              <a:rPr lang="zh-CN" altLang="en-US" dirty="0"/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E1E400-232F-47BA-9C23-6E26867CDF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视椎体的</a:t>
            </a:r>
            <a:r>
              <a:rPr lang="en-US" altLang="zh-CN" dirty="0"/>
              <a:t>6</a:t>
            </a:r>
            <a:r>
              <a:rPr lang="zh-CN" altLang="en-US" dirty="0"/>
              <a:t>个面中</a:t>
            </a:r>
            <a:endParaRPr lang="en-US" altLang="zh-CN" dirty="0"/>
          </a:p>
          <a:p>
            <a:pPr lvl="1"/>
            <a:r>
              <a:rPr lang="zh-CN" altLang="en-US" dirty="0"/>
              <a:t>上下左右是固定的，可以预计算</a:t>
            </a:r>
            <a:endParaRPr lang="en-US" altLang="zh-CN" dirty="0"/>
          </a:p>
          <a:p>
            <a:pPr lvl="1"/>
            <a:r>
              <a:rPr lang="zh-CN" altLang="en-US" dirty="0"/>
              <a:t>前后则需要根据深度实时计算</a:t>
            </a:r>
            <a:endParaRPr lang="en-US" altLang="zh-CN" dirty="0"/>
          </a:p>
          <a:p>
            <a:r>
              <a:rPr lang="zh-CN" altLang="en-US" dirty="0"/>
              <a:t>预计算</a:t>
            </a:r>
            <a:endParaRPr lang="en-US" altLang="zh-CN" dirty="0"/>
          </a:p>
          <a:p>
            <a:pPr lvl="1"/>
            <a:r>
              <a:rPr lang="zh-CN" altLang="en-US" dirty="0"/>
              <a:t>每个</a:t>
            </a:r>
            <a:r>
              <a:rPr lang="en-US" altLang="zh-CN" dirty="0"/>
              <a:t>Tile</a:t>
            </a:r>
            <a:r>
              <a:rPr lang="zh-CN" altLang="en-US" dirty="0"/>
              <a:t>的四个角的屏幕位置都是已知，可以算出它们在</a:t>
            </a:r>
            <a:r>
              <a:rPr lang="en-US" altLang="zh-CN" dirty="0"/>
              <a:t>Far Plane</a:t>
            </a:r>
            <a:r>
              <a:rPr lang="zh-CN" altLang="en-US" dirty="0"/>
              <a:t>的坐标</a:t>
            </a:r>
            <a:endParaRPr lang="en-US" altLang="zh-CN" dirty="0"/>
          </a:p>
          <a:p>
            <a:pPr lvl="1"/>
            <a:r>
              <a:rPr lang="zh-CN" altLang="en-US" dirty="0"/>
              <a:t>那么三点可以确定一个平面</a:t>
            </a:r>
            <a:r>
              <a:rPr lang="en-US" altLang="zh-CN" dirty="0"/>
              <a:t>Plane(</a:t>
            </a:r>
            <a:r>
              <a:rPr lang="en-US" altLang="zh-CN" dirty="0" err="1"/>
              <a:t>n,d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/>
              <a:t>n</a:t>
            </a:r>
            <a:r>
              <a:rPr lang="zh-CN" altLang="en-US" dirty="0"/>
              <a:t>为归一化法线</a:t>
            </a:r>
            <a:r>
              <a:rPr lang="en-US" altLang="zh-CN" dirty="0"/>
              <a:t>,P</a:t>
            </a:r>
            <a:r>
              <a:rPr lang="zh-CN" altLang="en-US" dirty="0"/>
              <a:t>为平面上一点</a:t>
            </a:r>
            <a:r>
              <a:rPr lang="en-US" altLang="zh-CN" dirty="0"/>
              <a:t>,d</a:t>
            </a:r>
            <a:r>
              <a:rPr lang="zh-CN" altLang="en-US" dirty="0"/>
              <a:t>为原点到平面距离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2050" name="Picture 2" descr="Tile Corners">
            <a:extLst>
              <a:ext uri="{FF2B5EF4-FFF2-40B4-BE49-F238E27FC236}">
                <a16:creationId xmlns:a16="http://schemas.microsoft.com/office/drawing/2014/main" id="{8D24354D-ADC8-417D-AC2F-31A9F2099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021" y="58724"/>
            <a:ext cx="2552700" cy="3133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Tile Frustum">
            <a:extLst>
              <a:ext uri="{FF2B5EF4-FFF2-40B4-BE49-F238E27FC236}">
                <a16:creationId xmlns:a16="http://schemas.microsoft.com/office/drawing/2014/main" id="{8AAC94BD-44BE-4D23-9D95-DA0F3917D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8114"/>
            <a:ext cx="3298457" cy="21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1FE729B-1033-411D-807A-07F14CDF5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571" y="4697835"/>
            <a:ext cx="4941465" cy="1266872"/>
          </a:xfrm>
          <a:prstGeom prst="rect">
            <a:avLst/>
          </a:prstGeom>
        </p:spPr>
      </p:pic>
      <p:pic>
        <p:nvPicPr>
          <p:cNvPr id="2052" name="Picture 4" descr="Counter-Clockwise Winding Order">
            <a:extLst>
              <a:ext uri="{FF2B5EF4-FFF2-40B4-BE49-F238E27FC236}">
                <a16:creationId xmlns:a16="http://schemas.microsoft.com/office/drawing/2014/main" id="{B1FC2F86-0038-4836-8978-61073E8F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88" y="4652091"/>
            <a:ext cx="1743008" cy="1405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85529A-509C-444F-BA0C-AFCD84A4BE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8617" y="4705600"/>
            <a:ext cx="3421722" cy="6490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16E15D-ECAB-4C59-976A-F5806FA5F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2468" y="4649819"/>
            <a:ext cx="2085975" cy="704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CEE2C46-656A-457A-880F-F2C29C754A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800" y="5410450"/>
            <a:ext cx="4941465" cy="12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331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1152</Words>
  <Application>Microsoft Office PowerPoint</Application>
  <PresentationFormat>宽屏</PresentationFormat>
  <Paragraphs>232</Paragraphs>
  <Slides>39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5" baseType="lpstr">
      <vt:lpstr>等线</vt:lpstr>
      <vt:lpstr>微软雅黑</vt:lpstr>
      <vt:lpstr>Arial</vt:lpstr>
      <vt:lpstr>Calibri</vt:lpstr>
      <vt:lpstr>Wingdings</vt:lpstr>
      <vt:lpstr>Office 主题</vt:lpstr>
      <vt:lpstr>Tiled Based Rendering</vt:lpstr>
      <vt:lpstr>如何处理多个光源？</vt:lpstr>
      <vt:lpstr>Forward</vt:lpstr>
      <vt:lpstr>优化1：减Pass数</vt:lpstr>
      <vt:lpstr>优化2：减Frag的无用计算</vt:lpstr>
      <vt:lpstr>Forward+:Tiled Based Forward</vt:lpstr>
      <vt:lpstr>Tiled Based</vt:lpstr>
      <vt:lpstr>Light culling</vt:lpstr>
      <vt:lpstr>如何求Tile Frustum？</vt:lpstr>
      <vt:lpstr>如何求Tile Frustum？</vt:lpstr>
      <vt:lpstr>ComputeShader</vt:lpstr>
      <vt:lpstr>Light Culling</vt:lpstr>
      <vt:lpstr>Light Culling</vt:lpstr>
      <vt:lpstr>Light Culling</vt:lpstr>
      <vt:lpstr>Light Culling</vt:lpstr>
      <vt:lpstr>Light Culling</vt:lpstr>
      <vt:lpstr>Sphere AABB Intersection</vt:lpstr>
      <vt:lpstr>Sphere AABB Intersection</vt:lpstr>
      <vt:lpstr>Sphere AABB Intersection</vt:lpstr>
      <vt:lpstr>Final Shading</vt:lpstr>
      <vt:lpstr>对比</vt:lpstr>
      <vt:lpstr>Large Lights</vt:lpstr>
      <vt:lpstr>Small lights</vt:lpstr>
      <vt:lpstr>PowerPoint 演示文稿</vt:lpstr>
      <vt:lpstr>问题与优化</vt:lpstr>
      <vt:lpstr>Parallel Reduction</vt:lpstr>
      <vt:lpstr>PowerPoint 演示文稿</vt:lpstr>
      <vt:lpstr>问题与优化</vt:lpstr>
      <vt:lpstr>Depth discontinuities</vt:lpstr>
      <vt:lpstr>2.5D culling</vt:lpstr>
      <vt:lpstr>Half Z</vt:lpstr>
      <vt:lpstr>Modified Half Z</vt:lpstr>
      <vt:lpstr>结果</vt:lpstr>
      <vt:lpstr>Clustered Rendering</vt:lpstr>
      <vt:lpstr>Clustered Rendering</vt:lpstr>
      <vt:lpstr>PowerPoint 演示文稿</vt:lpstr>
      <vt:lpstr>PowerPoint 演示文稿</vt:lpstr>
      <vt:lpstr>结果</vt:lpstr>
      <vt:lpstr>其他优化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Tiled Based Rendering</dc:title>
  <dc:creator>Liangjuntu</dc:creator>
  <cp:lastModifiedBy>梁骏图</cp:lastModifiedBy>
  <cp:revision>265</cp:revision>
  <dcterms:created xsi:type="dcterms:W3CDTF">2019-08-03T07:50:25Z</dcterms:created>
  <dcterms:modified xsi:type="dcterms:W3CDTF">2019-08-15T12:56:47Z</dcterms:modified>
</cp:coreProperties>
</file>